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  <p:sldMasterId id="2147483668" r:id="rId10"/>
    <p:sldMasterId id="2147483781" r:id="rId11"/>
    <p:sldMasterId id="2147483794" r:id="rId12"/>
  </p:sldMasterIdLst>
  <p:notesMasterIdLst>
    <p:notesMasterId r:id="rId46"/>
  </p:notesMasterIdLst>
  <p:sldIdLst>
    <p:sldId id="334" r:id="rId13"/>
    <p:sldId id="346" r:id="rId14"/>
    <p:sldId id="282" r:id="rId15"/>
    <p:sldId id="295" r:id="rId16"/>
    <p:sldId id="302" r:id="rId17"/>
    <p:sldId id="304" r:id="rId18"/>
    <p:sldId id="305" r:id="rId19"/>
    <p:sldId id="285" r:id="rId20"/>
    <p:sldId id="286" r:id="rId21"/>
    <p:sldId id="287" r:id="rId22"/>
    <p:sldId id="344" r:id="rId23"/>
    <p:sldId id="350" r:id="rId24"/>
    <p:sldId id="347" r:id="rId25"/>
    <p:sldId id="306" r:id="rId26"/>
    <p:sldId id="307" r:id="rId27"/>
    <p:sldId id="343" r:id="rId28"/>
    <p:sldId id="308" r:id="rId29"/>
    <p:sldId id="345" r:id="rId30"/>
    <p:sldId id="314" r:id="rId31"/>
    <p:sldId id="315" r:id="rId32"/>
    <p:sldId id="316" r:id="rId33"/>
    <p:sldId id="341" r:id="rId34"/>
    <p:sldId id="319" r:id="rId35"/>
    <p:sldId id="339" r:id="rId36"/>
    <p:sldId id="340" r:id="rId37"/>
    <p:sldId id="349" r:id="rId38"/>
    <p:sldId id="348" r:id="rId39"/>
    <p:sldId id="329" r:id="rId40"/>
    <p:sldId id="330" r:id="rId41"/>
    <p:sldId id="331" r:id="rId42"/>
    <p:sldId id="335" r:id="rId43"/>
    <p:sldId id="337" r:id="rId44"/>
    <p:sldId id="338" r:id="rId4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0000"/>
    <a:srgbClr val="990000"/>
    <a:srgbClr val="CC0000"/>
    <a:srgbClr val="CCFFCC"/>
    <a:srgbClr val="996600"/>
    <a:srgbClr val="FFFFCC"/>
    <a:srgbClr val="CC00CC"/>
    <a:srgbClr val="DEC8A0"/>
    <a:srgbClr val="8EC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797" autoAdjust="0"/>
  </p:normalViewPr>
  <p:slideViewPr>
    <p:cSldViewPr snapToGrid="0">
      <p:cViewPr varScale="1">
        <p:scale>
          <a:sx n="127" d="100"/>
          <a:sy n="127" d="100"/>
        </p:scale>
        <p:origin x="1476" y="120"/>
      </p:cViewPr>
      <p:guideLst>
        <p:guide orient="horz" pos="323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11" Type="http://schemas.openxmlformats.org/officeDocument/2006/relationships/image" Target="../media/image97.wmf"/><Relationship Id="rId5" Type="http://schemas.openxmlformats.org/officeDocument/2006/relationships/image" Target="../media/image91.wmf"/><Relationship Id="rId10" Type="http://schemas.openxmlformats.org/officeDocument/2006/relationships/image" Target="../media/image96.wmf"/><Relationship Id="rId4" Type="http://schemas.openxmlformats.org/officeDocument/2006/relationships/image" Target="../media/image90.wmf"/><Relationship Id="rId9" Type="http://schemas.openxmlformats.org/officeDocument/2006/relationships/image" Target="../media/image9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7" Type="http://schemas.openxmlformats.org/officeDocument/2006/relationships/image" Target="../media/image120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9.wmf"/><Relationship Id="rId2" Type="http://schemas.openxmlformats.org/officeDocument/2006/relationships/image" Target="../media/image124.wmf"/><Relationship Id="rId1" Type="http://schemas.openxmlformats.org/officeDocument/2006/relationships/image" Target="../media/image123.emf"/><Relationship Id="rId6" Type="http://schemas.openxmlformats.org/officeDocument/2006/relationships/image" Target="../media/image128.e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e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4" Type="http://schemas.openxmlformats.org/officeDocument/2006/relationships/image" Target="../media/image14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5" Type="http://schemas.openxmlformats.org/officeDocument/2006/relationships/image" Target="../media/image145.wmf"/><Relationship Id="rId4" Type="http://schemas.openxmlformats.org/officeDocument/2006/relationships/image" Target="../media/image150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12" Type="http://schemas.openxmlformats.org/officeDocument/2006/relationships/image" Target="../media/image162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6" Type="http://schemas.openxmlformats.org/officeDocument/2006/relationships/image" Target="../media/image156.wmf"/><Relationship Id="rId11" Type="http://schemas.openxmlformats.org/officeDocument/2006/relationships/image" Target="../media/image161.emf"/><Relationship Id="rId5" Type="http://schemas.openxmlformats.org/officeDocument/2006/relationships/image" Target="../media/image155.wmf"/><Relationship Id="rId10" Type="http://schemas.openxmlformats.org/officeDocument/2006/relationships/image" Target="../media/image160.emf"/><Relationship Id="rId4" Type="http://schemas.openxmlformats.org/officeDocument/2006/relationships/image" Target="../media/image154.emf"/><Relationship Id="rId9" Type="http://schemas.openxmlformats.org/officeDocument/2006/relationships/image" Target="../media/image159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image" Target="../media/image176.wmf"/><Relationship Id="rId3" Type="http://schemas.openxmlformats.org/officeDocument/2006/relationships/image" Target="../media/image166.wmf"/><Relationship Id="rId7" Type="http://schemas.openxmlformats.org/officeDocument/2006/relationships/image" Target="../media/image170.wmf"/><Relationship Id="rId12" Type="http://schemas.openxmlformats.org/officeDocument/2006/relationships/image" Target="../media/image175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11" Type="http://schemas.openxmlformats.org/officeDocument/2006/relationships/image" Target="../media/image174.wmf"/><Relationship Id="rId5" Type="http://schemas.openxmlformats.org/officeDocument/2006/relationships/image" Target="../media/image168.wmf"/><Relationship Id="rId15" Type="http://schemas.openxmlformats.org/officeDocument/2006/relationships/image" Target="../media/image178.wmf"/><Relationship Id="rId10" Type="http://schemas.openxmlformats.org/officeDocument/2006/relationships/image" Target="../media/image173.wmf"/><Relationship Id="rId4" Type="http://schemas.openxmlformats.org/officeDocument/2006/relationships/image" Target="../media/image167.wmf"/><Relationship Id="rId9" Type="http://schemas.openxmlformats.org/officeDocument/2006/relationships/image" Target="../media/image172.wmf"/><Relationship Id="rId14" Type="http://schemas.openxmlformats.org/officeDocument/2006/relationships/image" Target="../media/image17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4" Type="http://schemas.openxmlformats.org/officeDocument/2006/relationships/image" Target="../media/image18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19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10" Type="http://schemas.openxmlformats.org/officeDocument/2006/relationships/image" Target="../media/image74.wmf"/><Relationship Id="rId4" Type="http://schemas.openxmlformats.org/officeDocument/2006/relationships/image" Target="../media/image69.wmf"/><Relationship Id="rId9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8BE22F0-3242-4083-A56A-F0647947E1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983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76F06-7174-49F9-A3CE-2463C9D44BE6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FAE196-AACD-4388-A3DD-53D7A94368FE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合力为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，力矩一定为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BE22F0-3242-4083-A56A-F0647947E18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合力为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，力矩一定为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BE22F0-3242-4083-A56A-F0647947E18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第一次就到这里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10BDB-7BDD-4E0C-8194-CDB672FAEE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9C451-CC17-49B9-9EEE-92DB1D8409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BF846-3110-4C44-B926-34C0D4CF332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16894-4857-452F-AEB0-D710443D210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6CB0D-06BC-478C-8806-AD3D38C5F3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81586-C3BA-4866-B707-54948CF9F8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3A407-1A87-4362-9462-5BB605D848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639C1-A8E3-45F7-9DD1-710AF2B58F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28B17-ECBD-497D-B843-5A36E6CD59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BF9C4-507A-40D7-B59E-EAD25E97BF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C764B-85BC-4A8C-AEA7-14D210C257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DDCB6-DFBC-45C4-8BDA-A24D04A680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2CF1D-A300-47D8-A1DF-4ED2D03BCD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59139-F118-405B-9AA8-14957A6AA0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84E4F-5061-49B5-A691-5BFE20FB12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3F394-22DE-4110-961A-3520DF5B47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D4C15-2E5C-4A93-A794-202063BD7AC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80DBD-29C1-489B-819E-DD81245ED00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55B3-A49E-4535-B575-A5A9271A3C6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BDE56-A456-4C7B-8966-8A454FFA865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69D30-9D67-49B2-BAAF-297DC3912CC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CD135-3063-4534-806D-FE023A59FB6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219A7-117B-4BF6-8247-E3C89B1A750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BCC84-7FFC-40E9-BB78-BD82265CBA8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559C-691E-4631-9050-4DBEA1B9CAC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65FCD-8811-4C47-A59F-65181A6AC23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4E658-72C8-4791-ACE0-D93DCA676C5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D01A6-0F26-4A56-A3F8-62497FF5B41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587A2DD-5747-4E45-AE21-27600E16FB4F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30200689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D48945E-C45F-4E15-AFEF-C7A32A4EF716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7160185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A434FAC-1A67-4F4B-AA31-4FC46B10C915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5027626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008FE08-E0DA-4A12-B03C-27CB2E3A2505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470764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952F5BF-9441-4A2C-90D4-BBB01DB6ADE5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192127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63A892D-D513-46A1-9E81-EA65E4B28661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1415748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A105675-6BB1-4696-BB11-204C63C9B07B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32347561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F85B3D0-01FA-4543-BA71-1C68824379B0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27330770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EE1EE4F-4E8E-4334-9B5D-EE8E6F389000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248364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1515C85-A52A-4AD7-8701-67412DAF6F37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10083691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A8C6AC8-21EE-4DBB-A531-5256B6B68507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4110250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A02F-1DB9-4ECA-847A-8D29E6B681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4EF13-EEB4-458B-9593-32988CC879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56A51-78DC-4D4C-A9B0-76D528746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7D61-0A2D-481C-B75A-0CA8D7A36F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71126-3BD9-4453-B107-AC28EE6833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565CC-B4D6-4905-AE77-A0A930AFA0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B7E43-620A-450B-BC2D-67E445D858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D94E8-0233-4914-9281-334466C5CB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EEA3E-80AD-4D66-9A28-A445378C91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5DE58-507C-42B3-8734-4FCCD15F8D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E48B1-DB49-4695-B8FD-895D73EAB0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5CBCC-B6D2-43E5-A8CE-01C0FD5852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9C169-4711-4E49-819F-16F15B06D7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77022-48B6-45CC-B0D4-A68BED6B79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9021F-70C5-445D-BB8E-BCCE0299D9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B2D1F-11C7-4846-9D27-D782EF3166E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0440C-D871-46C8-B6FC-BFFDEEF9DCF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A37459-6545-4DB3-A557-8EF81510FF3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51800-5C1C-451C-9F51-15D4CCDC759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C7D1D-B6B1-4861-8FED-6D8325502B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F3513-1AE3-4B3E-9AF0-2213EF6BF78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9ACA8-A116-4E73-9923-D63747CA3DE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ABE61-919A-4C1F-9E80-F36B693ED7E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E24A7-18BA-4CAE-A96F-D088C1DCB6B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A9F4F-6DAC-4B2B-B90F-A5A08239C23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9322D-C044-4DDE-AEAD-D6A9FA19491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BE0DE-1C59-4CA1-B4D7-F836EF45710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43B14-9F17-48E5-B30A-4A0C54F50C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AA0BB-0E95-4C61-A5A1-9CA36A801A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86E6D-D4D9-4B35-BD64-9562696393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0AF6-F4EE-454D-BFA9-A5A632E053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CF057-239A-4F09-B5B4-326C7D6AEA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CE8EC-8B1D-44F8-B5F1-9DF74CB52B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24EC4-8944-4B3B-A45F-51CB5BDBE2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F7CCE-F8D0-48F3-8882-6848C7953E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649CE-8C63-4126-9256-FF886E564E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D87CA-B9C0-4A4C-806E-BA03C6509D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2A606-3D10-4315-A8E5-3114FFBF7C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3DFF4-2C28-47DD-8519-68EA570894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1A9C4-B2C8-4498-AB67-B9FED8F5D3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2C1AA-469D-4AC5-B307-0FB2C08B5C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E3158-A7E9-4ACC-95E9-3F3F2F03FD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AC6AA-2086-4EF9-B815-1DD240BA6F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A52B0-A7A3-46E9-AC79-C09108C148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A7855-5E20-4792-BC93-F53BE3EA1B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2FA8F-73A1-469A-B519-4E48422054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2E1A0-1E8F-44B4-BB6D-5027BA4079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9A632-2FA8-4597-B0A9-A38E87356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3DC8-2797-4B88-A63F-1BD6932A6D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1E3FE-69E6-4EB3-AD09-92D281DB36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28778-1052-42CA-84D0-8E6A4F63B6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5A51E-04B5-4786-8866-849847ED78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51D99-5134-4EA5-BE44-03F96E0319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82E2C-8016-4D0E-9A0A-9AD62478C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41838-8DEB-4461-94A2-BFEB0C73B8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33F25-5CD4-4F36-B507-043379C9B8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84EB7-B95D-4628-9739-B783111E7F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B1F54-5411-4F25-B76D-A03586FB01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89411-7723-4C7A-B152-57BDC01F20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B4623-5BAF-42E7-9BD6-120FC9AC2E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362F7-2413-4155-A484-1B7D26FBF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246C3-E900-48A0-8406-C8A7F3883A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C5073-068F-4324-8D47-0F02EF908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2CC63-F233-421A-A97F-1EB250EB6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DF56-3E48-49E0-946E-1F494705FD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A04FD-6AE6-42C4-9C84-1ECB0AF5CB0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A64D0-0B62-4621-ABA6-03D05874A58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B94AA-BD60-483E-AEEC-3A421121CBE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4D6A5-63F8-4795-B735-F30CD637ED2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3A4EA-BBA4-48E3-BFA4-818B92BE08D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42F7E-0F12-4533-9930-4C5236CF021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5DF8B-0439-4C33-9B02-E2078E201E1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A902C-AF32-4B93-A9F6-D87C025D1A3D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ED6FE-03BF-48C1-BD29-86898FC48B8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85" name="Rectangle 13"/>
          <p:cNvSpPr>
            <a:spLocks noChangeArrowheads="1"/>
          </p:cNvSpPr>
          <p:nvPr userDrawn="1"/>
        </p:nvSpPr>
        <p:spPr bwMode="auto">
          <a:xfrm>
            <a:off x="5580064" y="141685"/>
            <a:ext cx="3240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4-1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刚体的定轴转动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70675" y="4830366"/>
            <a:ext cx="213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B2264999-6E7B-4D06-AACF-4FB27678D5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18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000892" y="447675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FCEBED4-D01F-4D43-BB30-209EB555D7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78890" name="Rectangle 10"/>
          <p:cNvSpPr>
            <a:spLocks noChangeArrowheads="1"/>
          </p:cNvSpPr>
          <p:nvPr/>
        </p:nvSpPr>
        <p:spPr bwMode="auto">
          <a:xfrm>
            <a:off x="28432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489346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aseline="0"/>
            </a:lvl1pPr>
          </a:lstStyle>
          <a:p>
            <a:pPr>
              <a:defRPr/>
            </a:pPr>
            <a:fld id="{706FF1DB-D144-4517-813F-30230AA95541}" type="slidenum">
              <a:rPr kumimoji="1" lang="zh-CN" altLang="en-US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pPr>
                <a:defRPr/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965950" y="4852988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 defTabSz="685800">
              <a:defRPr/>
            </a:pPr>
            <a:fld id="{482DF949-8E68-4114-9DDD-7F92BFF5F29F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333202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3"/>
          <p:cNvSpPr>
            <a:spLocks noChangeArrowheads="1"/>
          </p:cNvSpPr>
          <p:nvPr/>
        </p:nvSpPr>
        <p:spPr bwMode="auto">
          <a:xfrm>
            <a:off x="28432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7046913" y="4839891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9A79533-AA72-4137-B19B-8E064BA0E7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50" b="1">
                <a:solidFill>
                  <a:srgbClr val="0000CC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D6D881-F21E-41DE-BA16-58E93D3F0AD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305162" name="Rectangle 10"/>
          <p:cNvSpPr>
            <a:spLocks noChangeArrowheads="1"/>
          </p:cNvSpPr>
          <p:nvPr userDrawn="1"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468349" y="500062"/>
            <a:ext cx="2118186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18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000892" y="500062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D2A7FB6-E3CD-4365-9506-8324A9B424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6187" name="Rectangle 11"/>
          <p:cNvSpPr>
            <a:spLocks noChangeArrowheads="1"/>
          </p:cNvSpPr>
          <p:nvPr userDrawn="1"/>
        </p:nvSpPr>
        <p:spPr bwMode="auto">
          <a:xfrm>
            <a:off x="2700338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ChangeArrowheads="1"/>
          </p:cNvSpPr>
          <p:nvPr/>
        </p:nvSpPr>
        <p:spPr bwMode="auto">
          <a:xfrm>
            <a:off x="5580064" y="122635"/>
            <a:ext cx="3240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4-1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刚体的定轴转动</a:t>
            </a:r>
          </a:p>
        </p:txBody>
      </p:sp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cxnSp>
        <p:nvCxnSpPr>
          <p:cNvPr id="14" name="直接连接符 13"/>
          <p:cNvCxnSpPr/>
          <p:nvPr/>
        </p:nvCxnSpPr>
        <p:spPr>
          <a:xfrm>
            <a:off x="5725661" y="500062"/>
            <a:ext cx="292556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AC30B38-2DC3-4C52-B909-20E1392539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74794" name="Rectangle 10"/>
          <p:cNvSpPr>
            <a:spLocks noChangeArrowheads="1"/>
          </p:cNvSpPr>
          <p:nvPr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sp>
        <p:nvSpPr>
          <p:cNvPr id="374795" name="Rectangle 11"/>
          <p:cNvSpPr>
            <a:spLocks noChangeArrowheads="1"/>
          </p:cNvSpPr>
          <p:nvPr userDrawn="1"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cxnSp>
        <p:nvCxnSpPr>
          <p:cNvPr id="2" name="直接连接符 13"/>
          <p:cNvCxnSpPr/>
          <p:nvPr userDrawn="1"/>
        </p:nvCxnSpPr>
        <p:spPr>
          <a:xfrm>
            <a:off x="6468349" y="500062"/>
            <a:ext cx="2118186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ChangeArrowheads="1"/>
          </p:cNvSpPr>
          <p:nvPr/>
        </p:nvSpPr>
        <p:spPr bwMode="auto">
          <a:xfrm>
            <a:off x="5580064" y="141685"/>
            <a:ext cx="3240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4-1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刚体的定轴转动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70675" y="4830366"/>
            <a:ext cx="213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FC19CF5-3133-413C-92DF-F5DD8E9D8A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75812" name="Rectangle 4"/>
          <p:cNvSpPr>
            <a:spLocks noChangeArrowheads="1"/>
          </p:cNvSpPr>
          <p:nvPr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ChangeArrowheads="1"/>
          </p:cNvSpPr>
          <p:nvPr/>
        </p:nvSpPr>
        <p:spPr bwMode="auto">
          <a:xfrm>
            <a:off x="28432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50" b="1">
                <a:solidFill>
                  <a:srgbClr val="0000CC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252C81-F718-4587-8612-24F5DD57509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468349" y="500062"/>
            <a:ext cx="2118186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LASH04/&#39540;&#25289;&#30952;&#35270;&#39057;%20-%20&#30334;&#24230;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oleObject" Target="../embeddings/oleObject39.bin"/><Relationship Id="rId26" Type="http://schemas.openxmlformats.org/officeDocument/2006/relationships/image" Target="../media/image53.png"/><Relationship Id="rId3" Type="http://schemas.openxmlformats.org/officeDocument/2006/relationships/tags" Target="../tags/tag2.xml"/><Relationship Id="rId21" Type="http://schemas.openxmlformats.org/officeDocument/2006/relationships/image" Target="../media/image49.wmf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image" Target="../media/image47.wmf"/><Relationship Id="rId25" Type="http://schemas.openxmlformats.org/officeDocument/2006/relationships/image" Target="../media/image51.wmf"/><Relationship Id="rId2" Type="http://schemas.openxmlformats.org/officeDocument/2006/relationships/tags" Target="../tags/tag1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52.wmf"/><Relationship Id="rId1" Type="http://schemas.openxmlformats.org/officeDocument/2006/relationships/vmlDrawing" Target="../drawings/vmlDrawing7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oleObject" Target="../embeddings/oleObject42.bin"/><Relationship Id="rId5" Type="http://schemas.openxmlformats.org/officeDocument/2006/relationships/tags" Target="../tags/tag4.xml"/><Relationship Id="rId15" Type="http://schemas.openxmlformats.org/officeDocument/2006/relationships/slideLayout" Target="../slideLayouts/slideLayout29.xml"/><Relationship Id="rId23" Type="http://schemas.openxmlformats.org/officeDocument/2006/relationships/image" Target="../media/image50.wmf"/><Relationship Id="rId28" Type="http://schemas.openxmlformats.org/officeDocument/2006/relationships/oleObject" Target="../embeddings/oleObject43.bin"/><Relationship Id="rId10" Type="http://schemas.openxmlformats.org/officeDocument/2006/relationships/tags" Target="../tags/tag9.xml"/><Relationship Id="rId19" Type="http://schemas.openxmlformats.org/officeDocument/2006/relationships/image" Target="../media/image48.wmf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5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5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64.wmf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5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61.wmf"/><Relationship Id="rId5" Type="http://schemas.openxmlformats.org/officeDocument/2006/relationships/image" Target="../media/image19.wmf"/><Relationship Id="rId15" Type="http://schemas.openxmlformats.org/officeDocument/2006/relationships/image" Target="../media/image63.wmf"/><Relationship Id="rId10" Type="http://schemas.openxmlformats.org/officeDocument/2006/relationships/oleObject" Target="../embeddings/oleObject47.bin"/><Relationship Id="rId19" Type="http://schemas.openxmlformats.org/officeDocument/2006/relationships/image" Target="../media/image65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4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59.wmf"/><Relationship Id="rId3" Type="http://schemas.openxmlformats.org/officeDocument/2006/relationships/oleObject" Target="../embeddings/oleObject52.bin"/><Relationship Id="rId21" Type="http://schemas.openxmlformats.org/officeDocument/2006/relationships/oleObject" Target="../embeddings/oleObject61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0.wmf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2.wmf"/><Relationship Id="rId20" Type="http://schemas.openxmlformats.org/officeDocument/2006/relationships/image" Target="../media/image73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69.wmf"/><Relationship Id="rId19" Type="http://schemas.openxmlformats.org/officeDocument/2006/relationships/oleObject" Target="../embeddings/oleObject60.bin"/><Relationship Id="rId4" Type="http://schemas.openxmlformats.org/officeDocument/2006/relationships/image" Target="../media/image66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71.wmf"/><Relationship Id="rId22" Type="http://schemas.openxmlformats.org/officeDocument/2006/relationships/image" Target="../media/image7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77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8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94.wmf"/><Relationship Id="rId3" Type="http://schemas.openxmlformats.org/officeDocument/2006/relationships/oleObject" Target="../embeddings/oleObject77.bin"/><Relationship Id="rId21" Type="http://schemas.openxmlformats.org/officeDocument/2006/relationships/image" Target="../media/image95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84.bin"/><Relationship Id="rId25" Type="http://schemas.openxmlformats.org/officeDocument/2006/relationships/image" Target="../media/image97.wmf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93.wmf"/><Relationship Id="rId20" Type="http://schemas.openxmlformats.org/officeDocument/2006/relationships/oleObject" Target="../embeddings/oleObject8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81.bin"/><Relationship Id="rId24" Type="http://schemas.openxmlformats.org/officeDocument/2006/relationships/oleObject" Target="../embeddings/oleObject87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image" Target="../media/image96.wmf"/><Relationship Id="rId10" Type="http://schemas.openxmlformats.org/officeDocument/2006/relationships/image" Target="../media/image90.wmf"/><Relationship Id="rId19" Type="http://schemas.openxmlformats.org/officeDocument/2006/relationships/hyperlink" Target="FLASH04/&#36208;&#38050;&#19997;.mp4" TargetMode="External"/><Relationship Id="rId4" Type="http://schemas.openxmlformats.org/officeDocument/2006/relationships/image" Target="../media/image87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92.wmf"/><Relationship Id="rId22" Type="http://schemas.openxmlformats.org/officeDocument/2006/relationships/oleObject" Target="../embeddings/oleObject8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9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2.wmf"/><Relationship Id="rId11" Type="http://schemas.openxmlformats.org/officeDocument/2006/relationships/image" Target="../media/image105.png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04.e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9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08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9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12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1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111.bin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20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86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1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1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2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oleObject" Target="../embeddings/oleObject120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114.xml"/><Relationship Id="rId16" Type="http://schemas.openxmlformats.org/officeDocument/2006/relationships/image" Target="../media/image129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10" Type="http://schemas.openxmlformats.org/officeDocument/2006/relationships/image" Target="../media/image126.wmf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2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125.bin"/><Relationship Id="rId3" Type="http://schemas.openxmlformats.org/officeDocument/2006/relationships/image" Target="../media/image134.emf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37.emf"/><Relationship Id="rId2" Type="http://schemas.openxmlformats.org/officeDocument/2006/relationships/slideLayout" Target="../slideLayouts/slideLayout1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5.emf"/><Relationship Id="rId11" Type="http://schemas.openxmlformats.org/officeDocument/2006/relationships/image" Target="../media/image132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124.bin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36.emf"/><Relationship Id="rId14" Type="http://schemas.openxmlformats.org/officeDocument/2006/relationships/image" Target="../media/image13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41.png"/><Relationship Id="rId4" Type="http://schemas.openxmlformats.org/officeDocument/2006/relationships/image" Target="../media/image14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3.wmf"/><Relationship Id="rId11" Type="http://schemas.openxmlformats.org/officeDocument/2006/relationships/image" Target="../media/image146.png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45.wmf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13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image" Target="../media/image146.png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45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50.wmf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3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55.wmf"/><Relationship Id="rId18" Type="http://schemas.openxmlformats.org/officeDocument/2006/relationships/oleObject" Target="../embeddings/oleObject143.bin"/><Relationship Id="rId26" Type="http://schemas.openxmlformats.org/officeDocument/2006/relationships/image" Target="../media/image161.emf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59.wmf"/><Relationship Id="rId7" Type="http://schemas.openxmlformats.org/officeDocument/2006/relationships/image" Target="../media/image152.e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57.emf"/><Relationship Id="rId25" Type="http://schemas.openxmlformats.org/officeDocument/2006/relationships/oleObject" Target="../embeddings/oleObject146.bin"/><Relationship Id="rId2" Type="http://schemas.openxmlformats.org/officeDocument/2006/relationships/slideLayout" Target="../slideLayouts/slideLayout24.xml"/><Relationship Id="rId16" Type="http://schemas.openxmlformats.org/officeDocument/2006/relationships/oleObject" Target="../embeddings/oleObject142.bin"/><Relationship Id="rId20" Type="http://schemas.openxmlformats.org/officeDocument/2006/relationships/oleObject" Target="../embeddings/oleObject144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54.emf"/><Relationship Id="rId24" Type="http://schemas.openxmlformats.org/officeDocument/2006/relationships/image" Target="../media/image160.emf"/><Relationship Id="rId5" Type="http://schemas.openxmlformats.org/officeDocument/2006/relationships/image" Target="../media/image151.emf"/><Relationship Id="rId15" Type="http://schemas.openxmlformats.org/officeDocument/2006/relationships/image" Target="../media/image156.wmf"/><Relationship Id="rId23" Type="http://schemas.openxmlformats.org/officeDocument/2006/relationships/oleObject" Target="../embeddings/oleObject145.bin"/><Relationship Id="rId28" Type="http://schemas.openxmlformats.org/officeDocument/2006/relationships/image" Target="../media/image162.emf"/><Relationship Id="rId10" Type="http://schemas.openxmlformats.org/officeDocument/2006/relationships/oleObject" Target="../embeddings/oleObject139.bin"/><Relationship Id="rId19" Type="http://schemas.openxmlformats.org/officeDocument/2006/relationships/image" Target="../media/image158.e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53.emf"/><Relationship Id="rId14" Type="http://schemas.openxmlformats.org/officeDocument/2006/relationships/oleObject" Target="../embeddings/oleObject141.bin"/><Relationship Id="rId22" Type="http://schemas.openxmlformats.org/officeDocument/2006/relationships/image" Target="../media/image163.jpeg"/><Relationship Id="rId27" Type="http://schemas.openxmlformats.org/officeDocument/2006/relationships/oleObject" Target="../embeddings/oleObject14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171.wmf"/><Relationship Id="rId26" Type="http://schemas.openxmlformats.org/officeDocument/2006/relationships/oleObject" Target="../embeddings/oleObject160.bin"/><Relationship Id="rId3" Type="http://schemas.openxmlformats.org/officeDocument/2006/relationships/oleObject" Target="../embeddings/oleObject148.bin"/><Relationship Id="rId21" Type="http://schemas.openxmlformats.org/officeDocument/2006/relationships/image" Target="../media/image172.wmf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155.bin"/><Relationship Id="rId25" Type="http://schemas.openxmlformats.org/officeDocument/2006/relationships/image" Target="../media/image174.wmf"/><Relationship Id="rId33" Type="http://schemas.openxmlformats.org/officeDocument/2006/relationships/image" Target="../media/image178.wmf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70.wmf"/><Relationship Id="rId20" Type="http://schemas.openxmlformats.org/officeDocument/2006/relationships/oleObject" Target="../embeddings/oleObject157.bin"/><Relationship Id="rId29" Type="http://schemas.openxmlformats.org/officeDocument/2006/relationships/image" Target="../media/image176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52.bin"/><Relationship Id="rId24" Type="http://schemas.openxmlformats.org/officeDocument/2006/relationships/oleObject" Target="../embeddings/oleObject159.bin"/><Relationship Id="rId32" Type="http://schemas.openxmlformats.org/officeDocument/2006/relationships/oleObject" Target="../embeddings/oleObject163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23" Type="http://schemas.openxmlformats.org/officeDocument/2006/relationships/image" Target="../media/image173.wmf"/><Relationship Id="rId28" Type="http://schemas.openxmlformats.org/officeDocument/2006/relationships/oleObject" Target="../embeddings/oleObject161.bin"/><Relationship Id="rId10" Type="http://schemas.openxmlformats.org/officeDocument/2006/relationships/image" Target="../media/image167.wmf"/><Relationship Id="rId19" Type="http://schemas.openxmlformats.org/officeDocument/2006/relationships/oleObject" Target="../embeddings/oleObject156.bin"/><Relationship Id="rId31" Type="http://schemas.openxmlformats.org/officeDocument/2006/relationships/image" Target="../media/image177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69.wmf"/><Relationship Id="rId22" Type="http://schemas.openxmlformats.org/officeDocument/2006/relationships/oleObject" Target="../embeddings/oleObject158.bin"/><Relationship Id="rId27" Type="http://schemas.openxmlformats.org/officeDocument/2006/relationships/image" Target="../media/image175.wmf"/><Relationship Id="rId30" Type="http://schemas.openxmlformats.org/officeDocument/2006/relationships/oleObject" Target="../embeddings/oleObject16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182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6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10.png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2.png"/><Relationship Id="rId4" Type="http://schemas.openxmlformats.org/officeDocument/2006/relationships/image" Target="../media/image3.wmf"/><Relationship Id="rId9" Type="http://schemas.openxmlformats.org/officeDocument/2006/relationships/image" Target="../media/image5.wmf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0.e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6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8.wmf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2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5" name="Group 2"/>
          <p:cNvGrpSpPr>
            <a:grpSpLocks/>
          </p:cNvGrpSpPr>
          <p:nvPr/>
        </p:nvGrpSpPr>
        <p:grpSpPr bwMode="auto">
          <a:xfrm>
            <a:off x="2209800" y="314326"/>
            <a:ext cx="5535216" cy="4414837"/>
            <a:chOff x="896" y="264"/>
            <a:chExt cx="4649" cy="3708"/>
          </a:xfrm>
        </p:grpSpPr>
        <p:sp>
          <p:nvSpPr>
            <p:cNvPr id="54276" name="Text Box 3"/>
            <p:cNvSpPr txBox="1">
              <a:spLocks noChangeArrowheads="1"/>
            </p:cNvSpPr>
            <p:nvPr/>
          </p:nvSpPr>
          <p:spPr bwMode="auto">
            <a:xfrm>
              <a:off x="1282" y="264"/>
              <a:ext cx="307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第四章   刚体的转动</a:t>
              </a:r>
            </a:p>
          </p:txBody>
        </p:sp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896" y="781"/>
              <a:ext cx="464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§4-1   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刚体的定轴转动</a:t>
              </a: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1373" y="1116"/>
              <a:ext cx="3281" cy="2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刚体转动的角速度和角加速度</a:t>
              </a:r>
            </a:p>
          </p:txBody>
        </p:sp>
        <p:sp>
          <p:nvSpPr>
            <p:cNvPr id="54279" name="Rectangle 6"/>
            <p:cNvSpPr>
              <a:spLocks noChangeArrowheads="1"/>
            </p:cNvSpPr>
            <p:nvPr/>
          </p:nvSpPr>
          <p:spPr bwMode="auto">
            <a:xfrm>
              <a:off x="1388" y="1451"/>
              <a:ext cx="1916" cy="3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eaLnBrk="0" hangingPunct="0"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与变速转动公式</a:t>
              </a:r>
            </a:p>
          </p:txBody>
        </p:sp>
        <p:sp>
          <p:nvSpPr>
            <p:cNvPr id="54280" name="Rectangle 7"/>
            <p:cNvSpPr>
              <a:spLocks noChangeArrowheads="1"/>
            </p:cNvSpPr>
            <p:nvPr/>
          </p:nvSpPr>
          <p:spPr bwMode="auto">
            <a:xfrm>
              <a:off x="1385" y="1840"/>
              <a:ext cx="2144" cy="3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eaLnBrk="0" hangingPunct="0"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角量与线量的关系</a:t>
              </a:r>
            </a:p>
          </p:txBody>
        </p:sp>
        <p:sp>
          <p:nvSpPr>
            <p:cNvPr id="54281" name="Rectangle 8"/>
            <p:cNvSpPr>
              <a:spLocks noChangeArrowheads="1"/>
            </p:cNvSpPr>
            <p:nvPr/>
          </p:nvSpPr>
          <p:spPr bwMode="auto">
            <a:xfrm>
              <a:off x="1446" y="2564"/>
              <a:ext cx="1621" cy="2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力矩</a:t>
              </a:r>
            </a:p>
          </p:txBody>
        </p:sp>
        <p:sp>
          <p:nvSpPr>
            <p:cNvPr id="54282" name="Rectangle 9"/>
            <p:cNvSpPr>
              <a:spLocks noChangeArrowheads="1"/>
            </p:cNvSpPr>
            <p:nvPr/>
          </p:nvSpPr>
          <p:spPr bwMode="auto">
            <a:xfrm>
              <a:off x="1446" y="2899"/>
              <a:ext cx="1987" cy="3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转动定律</a:t>
              </a:r>
            </a:p>
          </p:txBody>
        </p:sp>
        <p:sp>
          <p:nvSpPr>
            <p:cNvPr id="54283" name="Rectangle 10"/>
            <p:cNvSpPr>
              <a:spLocks noChangeArrowheads="1"/>
            </p:cNvSpPr>
            <p:nvPr/>
          </p:nvSpPr>
          <p:spPr bwMode="auto">
            <a:xfrm>
              <a:off x="1446" y="3288"/>
              <a:ext cx="1826" cy="3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转动惯量</a:t>
              </a:r>
            </a:p>
          </p:txBody>
        </p:sp>
        <p:sp>
          <p:nvSpPr>
            <p:cNvPr id="54284" name="Rectangle 11"/>
            <p:cNvSpPr>
              <a:spLocks noChangeArrowheads="1"/>
            </p:cNvSpPr>
            <p:nvPr/>
          </p:nvSpPr>
          <p:spPr bwMode="auto">
            <a:xfrm>
              <a:off x="1446" y="3677"/>
              <a:ext cx="1984" cy="2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l"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平行轴定理</a:t>
              </a:r>
            </a:p>
          </p:txBody>
        </p:sp>
        <p:sp>
          <p:nvSpPr>
            <p:cNvPr id="54285" name="Rectangle 12"/>
            <p:cNvSpPr>
              <a:spLocks noChangeArrowheads="1"/>
            </p:cNvSpPr>
            <p:nvPr/>
          </p:nvSpPr>
          <p:spPr bwMode="auto">
            <a:xfrm>
              <a:off x="896" y="2229"/>
              <a:ext cx="3584" cy="2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§4-2   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力矩、转动定律、转动惯量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5CB7A-3F21-4746-956C-2D0015FD2F16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9231" name="Text Box 3"/>
          <p:cNvSpPr txBox="1">
            <a:spLocks noChangeArrowheads="1"/>
          </p:cNvSpPr>
          <p:nvPr/>
        </p:nvSpPr>
        <p:spPr bwMode="auto">
          <a:xfrm>
            <a:off x="1551190" y="237250"/>
            <a:ext cx="3671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 dirty="0">
                <a:latin typeface="Times New Roman" pitchFamily="18" charset="0"/>
              </a:rPr>
              <a:t>三、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角量</a:t>
            </a:r>
            <a:r>
              <a:rPr kumimoji="1" lang="zh-CN" altLang="en-US" sz="2100" b="1" dirty="0">
                <a:latin typeface="Times New Roman" pitchFamily="18" charset="0"/>
              </a:rPr>
              <a:t>与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线量</a:t>
            </a:r>
            <a:r>
              <a:rPr kumimoji="1" lang="zh-CN" altLang="en-US" sz="2100" b="1" dirty="0">
                <a:latin typeface="Times New Roman" pitchFamily="18" charset="0"/>
              </a:rPr>
              <a:t>的关系</a:t>
            </a:r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15899"/>
              </p:ext>
            </p:extLst>
          </p:nvPr>
        </p:nvGraphicFramePr>
        <p:xfrm>
          <a:off x="2119314" y="3028951"/>
          <a:ext cx="1671637" cy="37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3" name="Equation" r:id="rId3" imgW="444240" imgH="139680" progId="Equation.DSMT4">
                  <p:embed/>
                </p:oleObj>
              </mc:Choice>
              <mc:Fallback>
                <p:oleObj name="Equation" r:id="rId3" imgW="444240" imgH="139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4" y="3028951"/>
                        <a:ext cx="1671637" cy="37506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Rectangle 33"/>
          <p:cNvSpPr>
            <a:spLocks noChangeArrowheads="1"/>
          </p:cNvSpPr>
          <p:nvPr/>
        </p:nvSpPr>
        <p:spPr bwMode="auto">
          <a:xfrm>
            <a:off x="4415047" y="1795292"/>
            <a:ext cx="3239690" cy="2514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3" name="Line 2"/>
          <p:cNvSpPr>
            <a:spLocks noChangeShapeType="1"/>
          </p:cNvSpPr>
          <p:nvPr/>
        </p:nvSpPr>
        <p:spPr bwMode="auto">
          <a:xfrm>
            <a:off x="5873562" y="3646714"/>
            <a:ext cx="0" cy="525066"/>
          </a:xfrm>
          <a:prstGeom prst="line">
            <a:avLst/>
          </a:prstGeom>
          <a:noFill/>
          <a:ln w="28575">
            <a:solidFill>
              <a:srgbClr val="1C1C1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234" name="Group 44"/>
          <p:cNvGrpSpPr>
            <a:grpSpLocks/>
          </p:cNvGrpSpPr>
          <p:nvPr/>
        </p:nvGrpSpPr>
        <p:grpSpPr bwMode="auto">
          <a:xfrm>
            <a:off x="4584115" y="2710882"/>
            <a:ext cx="2584847" cy="1004888"/>
            <a:chOff x="2784" y="1508"/>
            <a:chExt cx="2160" cy="844"/>
          </a:xfrm>
        </p:grpSpPr>
        <p:sp>
          <p:nvSpPr>
            <p:cNvPr id="165894" name="Oval 6"/>
            <p:cNvSpPr>
              <a:spLocks noChangeArrowheads="1"/>
            </p:cNvSpPr>
            <p:nvPr/>
          </p:nvSpPr>
          <p:spPr bwMode="auto">
            <a:xfrm>
              <a:off x="2784" y="1592"/>
              <a:ext cx="2160" cy="760"/>
            </a:xfrm>
            <a:prstGeom prst="ellipse">
              <a:avLst/>
            </a:prstGeom>
            <a:gradFill rotWithShape="0">
              <a:gsLst>
                <a:gs pos="0">
                  <a:srgbClr val="89C216"/>
                </a:gs>
                <a:gs pos="50000">
                  <a:schemeClr val="accent1"/>
                </a:gs>
                <a:gs pos="100000">
                  <a:srgbClr val="89C216"/>
                </a:gs>
              </a:gsLst>
              <a:lin ang="0" scaled="1"/>
            </a:gra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256" name="Oval 7"/>
            <p:cNvSpPr>
              <a:spLocks noChangeArrowheads="1"/>
            </p:cNvSpPr>
            <p:nvPr/>
          </p:nvSpPr>
          <p:spPr bwMode="auto">
            <a:xfrm>
              <a:off x="2784" y="1508"/>
              <a:ext cx="2160" cy="76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235" name="Line 8"/>
          <p:cNvSpPr>
            <a:spLocks noChangeShapeType="1"/>
          </p:cNvSpPr>
          <p:nvPr/>
        </p:nvSpPr>
        <p:spPr bwMode="auto">
          <a:xfrm flipV="1">
            <a:off x="5873562" y="1958408"/>
            <a:ext cx="0" cy="1163241"/>
          </a:xfrm>
          <a:prstGeom prst="line">
            <a:avLst/>
          </a:prstGeom>
          <a:noFill/>
          <a:ln w="28575">
            <a:solidFill>
              <a:srgbClr val="1C1C1C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236" name="Group 49"/>
          <p:cNvGrpSpPr>
            <a:grpSpLocks/>
          </p:cNvGrpSpPr>
          <p:nvPr/>
        </p:nvGrpSpPr>
        <p:grpSpPr bwMode="auto">
          <a:xfrm>
            <a:off x="5473513" y="2171530"/>
            <a:ext cx="450056" cy="971550"/>
            <a:chOff x="3312" y="1056"/>
            <a:chExt cx="378" cy="816"/>
          </a:xfrm>
        </p:grpSpPr>
        <p:graphicFrame>
          <p:nvGraphicFramePr>
            <p:cNvPr id="9229" name="Object 9"/>
            <p:cNvGraphicFramePr>
              <a:graphicFrameLocks noChangeAspect="1"/>
            </p:cNvGraphicFramePr>
            <p:nvPr/>
          </p:nvGraphicFramePr>
          <p:xfrm>
            <a:off x="3312" y="1056"/>
            <a:ext cx="378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794" name="公式" r:id="rId5" imgW="126720" imgH="139680" progId="Equation.3">
                    <p:embed/>
                  </p:oleObj>
                </mc:Choice>
                <mc:Fallback>
                  <p:oleObj name="公式" r:id="rId5" imgW="126720" imgH="13968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056"/>
                          <a:ext cx="378" cy="4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4" name="Line 10"/>
            <p:cNvSpPr>
              <a:spLocks noChangeShapeType="1"/>
            </p:cNvSpPr>
            <p:nvPr/>
          </p:nvSpPr>
          <p:spPr bwMode="auto">
            <a:xfrm flipV="1">
              <a:off x="3648" y="1196"/>
              <a:ext cx="0" cy="6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6590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921117"/>
              </p:ext>
            </p:extLst>
          </p:nvPr>
        </p:nvGraphicFramePr>
        <p:xfrm>
          <a:off x="2128785" y="3674269"/>
          <a:ext cx="148471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5" name="公式" r:id="rId7" imgW="558720" imgH="457200" progId="Equation.3">
                  <p:embed/>
                </p:oleObj>
              </mc:Choice>
              <mc:Fallback>
                <p:oleObj name="公式" r:id="rId7" imgW="55872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785" y="3674269"/>
                        <a:ext cx="1484710" cy="10572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75386"/>
              </p:ext>
            </p:extLst>
          </p:nvPr>
        </p:nvGraphicFramePr>
        <p:xfrm>
          <a:off x="2057959" y="798789"/>
          <a:ext cx="1021865" cy="79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6" name="公式" r:id="rId9" imgW="507960" imgH="393480" progId="Equation.3">
                  <p:embed/>
                </p:oleObj>
              </mc:Choice>
              <mc:Fallback>
                <p:oleObj name="公式" r:id="rId9" imgW="507960" imgH="39348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59" y="798789"/>
                        <a:ext cx="1021865" cy="7930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2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134812"/>
              </p:ext>
            </p:extLst>
          </p:nvPr>
        </p:nvGraphicFramePr>
        <p:xfrm>
          <a:off x="2082573" y="1749345"/>
          <a:ext cx="1806732" cy="825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7" name="公式" r:id="rId11" imgW="914400" imgH="419040" progId="Equation.3">
                  <p:embed/>
                </p:oleObj>
              </mc:Choice>
              <mc:Fallback>
                <p:oleObj name="公式" r:id="rId11" imgW="914400" imgH="4190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573" y="1749345"/>
                        <a:ext cx="1806732" cy="8259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44" name="Group 46"/>
          <p:cNvGrpSpPr>
            <a:grpSpLocks/>
          </p:cNvGrpSpPr>
          <p:nvPr/>
        </p:nvGrpSpPr>
        <p:grpSpPr bwMode="auto">
          <a:xfrm>
            <a:off x="6508166" y="2782320"/>
            <a:ext cx="969169" cy="601265"/>
            <a:chOff x="4368" y="1632"/>
            <a:chExt cx="814" cy="505"/>
          </a:xfrm>
        </p:grpSpPr>
        <p:graphicFrame>
          <p:nvGraphicFramePr>
            <p:cNvPr id="922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7490369"/>
                </p:ext>
              </p:extLst>
            </p:nvPr>
          </p:nvGraphicFramePr>
          <p:xfrm>
            <a:off x="4992" y="1632"/>
            <a:ext cx="19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798" name="Equation" r:id="rId13" imgW="126720" imgH="177480" progId="Equation.3">
                    <p:embed/>
                  </p:oleObj>
                </mc:Choice>
                <mc:Fallback>
                  <p:oleObj name="Equation" r:id="rId13" imgW="126720" imgH="17748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632"/>
                          <a:ext cx="190" cy="33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7" name="Line 20"/>
            <p:cNvSpPr>
              <a:spLocks noChangeShapeType="1"/>
            </p:cNvSpPr>
            <p:nvPr/>
          </p:nvSpPr>
          <p:spPr bwMode="auto">
            <a:xfrm flipV="1">
              <a:off x="4368" y="1935"/>
              <a:ext cx="785" cy="20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85258" y="2817851"/>
            <a:ext cx="2231492" cy="602048"/>
            <a:chOff x="4846185" y="2639530"/>
            <a:chExt cx="2975323" cy="802729"/>
          </a:xfrm>
        </p:grpSpPr>
        <p:grpSp>
          <p:nvGrpSpPr>
            <p:cNvPr id="9245" name="Group 52"/>
            <p:cNvGrpSpPr>
              <a:grpSpLocks/>
            </p:cNvGrpSpPr>
            <p:nvPr/>
          </p:nvGrpSpPr>
          <p:grpSpPr bwMode="auto">
            <a:xfrm>
              <a:off x="6286144" y="2803297"/>
              <a:ext cx="838200" cy="541338"/>
              <a:chOff x="3970" y="1981"/>
              <a:chExt cx="528" cy="341"/>
            </a:xfrm>
          </p:grpSpPr>
          <p:graphicFrame>
            <p:nvGraphicFramePr>
              <p:cNvPr id="9225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3027822"/>
                  </p:ext>
                </p:extLst>
              </p:nvPr>
            </p:nvGraphicFramePr>
            <p:xfrm>
              <a:off x="4207" y="1981"/>
              <a:ext cx="198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799" name="Equation" r:id="rId15" imgW="126720" imgH="152280" progId="Equation.3">
                      <p:embed/>
                    </p:oleObj>
                  </mc:Choice>
                  <mc:Fallback>
                    <p:oleObj name="Equation" r:id="rId15" imgW="126720" imgH="15228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07" y="1981"/>
                            <a:ext cx="198" cy="25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46" name="Freeform 14"/>
              <p:cNvSpPr>
                <a:spLocks/>
              </p:cNvSpPr>
              <p:nvPr/>
            </p:nvSpPr>
            <p:spPr bwMode="auto">
              <a:xfrm>
                <a:off x="3970" y="2142"/>
                <a:ext cx="528" cy="180"/>
              </a:xfrm>
              <a:custGeom>
                <a:avLst/>
                <a:gdLst>
                  <a:gd name="T0" fmla="*/ 0 w 528"/>
                  <a:gd name="T1" fmla="*/ 0 h 180"/>
                  <a:gd name="T2" fmla="*/ 528 w 528"/>
                  <a:gd name="T3" fmla="*/ 180 h 180"/>
                  <a:gd name="T4" fmla="*/ 0 60000 65536"/>
                  <a:gd name="T5" fmla="*/ 0 60000 65536"/>
                  <a:gd name="T6" fmla="*/ 0 w 528"/>
                  <a:gd name="T7" fmla="*/ 0 h 180"/>
                  <a:gd name="T8" fmla="*/ 528 w 528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28" h="180">
                    <a:moveTo>
                      <a:pt x="0" y="0"/>
                    </a:moveTo>
                    <a:lnTo>
                      <a:pt x="528" y="18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 bwMode="auto">
            <a:xfrm>
              <a:off x="4846185" y="2639530"/>
              <a:ext cx="2975323" cy="802729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zh-CN" altLang="en-US" sz="1350">
                <a:ea typeface="宋体" pitchFamily="2" charset="-122"/>
              </a:endParaRPr>
            </a:p>
          </p:txBody>
        </p:sp>
      </p:grpSp>
      <p:sp>
        <p:nvSpPr>
          <p:cNvPr id="3" name="椭圆 2"/>
          <p:cNvSpPr/>
          <p:nvPr/>
        </p:nvSpPr>
        <p:spPr bwMode="auto">
          <a:xfrm>
            <a:off x="6458428" y="3325813"/>
            <a:ext cx="68578" cy="750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zh-CN" altLang="en-US" sz="1350">
              <a:ea typeface="宋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8C753A-82B4-4463-B998-05CDE70C6193}" type="slidenum">
              <a:rPr lang="zh-CN" altLang="en-US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5389" name="Rectangle 92"/>
          <p:cNvSpPr>
            <a:spLocks noChangeArrowheads="1"/>
          </p:cNvSpPr>
          <p:nvPr/>
        </p:nvSpPr>
        <p:spPr bwMode="auto">
          <a:xfrm>
            <a:off x="1979712" y="217885"/>
            <a:ext cx="523858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100" b="1" dirty="0">
                <a:solidFill>
                  <a:srgbClr val="000000"/>
                </a:solidFill>
              </a:rPr>
              <a:t>§4-2   </a:t>
            </a:r>
            <a:r>
              <a:rPr kumimoji="1" lang="zh-CN" altLang="en-US" sz="2100" b="1" dirty="0">
                <a:solidFill>
                  <a:srgbClr val="000000"/>
                </a:solidFill>
                <a:hlinkClick r:id="rId3" action="ppaction://hlinkfile"/>
              </a:rPr>
              <a:t>力矩</a:t>
            </a:r>
            <a:r>
              <a:rPr kumimoji="1" lang="zh-CN" altLang="en-US" sz="2100" b="1" dirty="0">
                <a:solidFill>
                  <a:srgbClr val="000000"/>
                </a:solidFill>
              </a:rPr>
              <a:t>、转动定律、转动惯量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079" y="697469"/>
            <a:ext cx="4956572" cy="423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0326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8D94E8-0233-4914-9281-334466C5CB9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655979" y="3506869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>
              <a:spcBef>
                <a:spcPts val="758"/>
              </a:spcBef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  <a:sym typeface="Microsoft Yahei" panose="020B0503020204020204" pitchFamily="34" charset="-122"/>
              </a:rPr>
              <a:t>A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857233" y="3506869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>
              <a:spcBef>
                <a:spcPts val="758"/>
              </a:spcBef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  <a:sym typeface="Microsoft Yahei" panose="020B0503020204020204" pitchFamily="34" charset="-122"/>
              </a:rPr>
              <a:t>B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4086378" y="3506869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>
              <a:spcBef>
                <a:spcPts val="758"/>
              </a:spcBef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  <a:sym typeface="Microsoft Yahei" panose="020B0503020204020204" pitchFamily="34" charset="-122"/>
              </a:rPr>
              <a:t>C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315523" y="3506869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>
              <a:spcBef>
                <a:spcPts val="758"/>
              </a:spcBef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  <a:sym typeface="Microsoft Yahei" panose="020B0503020204020204" pitchFamily="34" charset="-122"/>
              </a:rPr>
              <a:t>D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6428185" y="4355189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marL="9525" algn="ctr">
              <a:spcBef>
                <a:spcPts val="758"/>
              </a:spcBef>
            </a:pPr>
            <a:r>
              <a:rPr lang="zh-CN" altLang="en-US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1" name="椭圆 2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544668" y="3506869"/>
            <a:ext cx="385763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>
              <a:spcBef>
                <a:spcPts val="758"/>
              </a:spcBef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  <a:sym typeface="Microsoft Yahei" panose="020B0503020204020204" pitchFamily="34" charset="-122"/>
              </a:rPr>
              <a:t>E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黑体"/>
              <a:sym typeface="Microsoft Yahei" panose="020B0503020204020204" pitchFamily="34" charset="-122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349980"/>
              </p:ext>
            </p:extLst>
          </p:nvPr>
        </p:nvGraphicFramePr>
        <p:xfrm>
          <a:off x="2035832" y="3476684"/>
          <a:ext cx="322151" cy="495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08" name="Equation" r:id="rId16" imgW="164880" imgH="253800" progId="Equation.DSMT4">
                  <p:embed/>
                </p:oleObj>
              </mc:Choice>
              <mc:Fallback>
                <p:oleObj name="Equation" r:id="rId16" imgW="164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35832" y="3476684"/>
                        <a:ext cx="322151" cy="495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38090"/>
              </p:ext>
            </p:extLst>
          </p:nvPr>
        </p:nvGraphicFramePr>
        <p:xfrm>
          <a:off x="3215656" y="3477121"/>
          <a:ext cx="347510" cy="49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09" name="Equation" r:id="rId18" imgW="177480" imgH="253800" progId="Equation.DSMT4">
                  <p:embed/>
                </p:oleObj>
              </mc:Choice>
              <mc:Fallback>
                <p:oleObj name="Equation" r:id="rId18" imgW="177480" imgH="253800" progId="Equation.DSMT4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215656" y="3477121"/>
                        <a:ext cx="347510" cy="494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41300"/>
              </p:ext>
            </p:extLst>
          </p:nvPr>
        </p:nvGraphicFramePr>
        <p:xfrm>
          <a:off x="4444801" y="3476580"/>
          <a:ext cx="347510" cy="495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0" name="Equation" r:id="rId20" imgW="177480" imgH="253800" progId="Equation.DSMT4">
                  <p:embed/>
                </p:oleObj>
              </mc:Choice>
              <mc:Fallback>
                <p:oleObj name="Equation" r:id="rId20" imgW="177480" imgH="25380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44801" y="3476580"/>
                        <a:ext cx="347510" cy="495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889708"/>
              </p:ext>
            </p:extLst>
          </p:nvPr>
        </p:nvGraphicFramePr>
        <p:xfrm>
          <a:off x="5688233" y="3476580"/>
          <a:ext cx="347510" cy="495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1" name="Equation" r:id="rId22" imgW="177480" imgH="253800" progId="Equation.DSMT4">
                  <p:embed/>
                </p:oleObj>
              </mc:Choice>
              <mc:Fallback>
                <p:oleObj name="Equation" r:id="rId22" imgW="177480" imgH="25380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88233" y="3476580"/>
                        <a:ext cx="347510" cy="495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63171"/>
              </p:ext>
            </p:extLst>
          </p:nvPr>
        </p:nvGraphicFramePr>
        <p:xfrm>
          <a:off x="6953098" y="3477121"/>
          <a:ext cx="347510" cy="49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2" name="Equation" r:id="rId24" imgW="177480" imgH="253800" progId="Equation.DSMT4">
                  <p:embed/>
                </p:oleObj>
              </mc:Choice>
              <mc:Fallback>
                <p:oleObj name="Equation" r:id="rId24" imgW="177480" imgH="25380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953098" y="3477121"/>
                        <a:ext cx="347510" cy="494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62103" y="1158300"/>
            <a:ext cx="4023285" cy="1619912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2967356" cy="490220"/>
            <a:chOff x="-1524000" y="0"/>
            <a:chExt cx="3956474" cy="653627"/>
          </a:xfrm>
        </p:grpSpPr>
        <p:sp>
          <p:nvSpPr>
            <p:cNvPr id="14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259047" cy="553997"/>
            </a:xfrm>
            <a:prstGeom prst="rect">
              <a:avLst/>
            </a:prstGeom>
            <a:solidFill>
              <a:srgbClr val="F6F7F8"/>
            </a:solidFill>
          </p:spPr>
          <p:txBody>
            <a:bodyPr wrap="none" rtlCol="0" anchor="ctr">
              <a:spAutoFit/>
            </a:bodyPr>
            <a:lstStyle/>
            <a:p>
              <a:pPr marL="9525" algn="ctr">
                <a:spcBef>
                  <a:spcPts val="758"/>
                </a:spcBef>
              </a:pPr>
              <a:endParaRPr lang="zh-CN" altLang="en-US" sz="2100" b="1">
                <a:latin typeface="黑体"/>
                <a:cs typeface="黑体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259047" cy="553997"/>
            </a:xfrm>
            <a:prstGeom prst="rect">
              <a:avLst/>
            </a:prstGeom>
            <a:solidFill>
              <a:srgbClr val="639EF4"/>
            </a:solidFill>
          </p:spPr>
          <p:txBody>
            <a:bodyPr wrap="none" rtlCol="0" anchor="ctr">
              <a:spAutoFit/>
            </a:bodyPr>
            <a:lstStyle/>
            <a:p>
              <a:pPr marL="9525" algn="ctr">
                <a:spcBef>
                  <a:spcPts val="758"/>
                </a:spcBef>
              </a:pPr>
              <a:endParaRPr lang="zh-CN" altLang="en-US" sz="2100" b="1">
                <a:latin typeface="黑体"/>
                <a:cs typeface="黑体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-1185333" y="0"/>
              <a:ext cx="1904999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3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146473" y="145627"/>
              <a:ext cx="2286001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80447"/>
              </p:ext>
            </p:extLst>
          </p:nvPr>
        </p:nvGraphicFramePr>
        <p:xfrm>
          <a:off x="6866615" y="1148526"/>
          <a:ext cx="608472" cy="647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3" name="Equation" r:id="rId28" imgW="190440" imgH="203040" progId="Equation.DSMT4">
                  <p:embed/>
                </p:oleObj>
              </mc:Choice>
              <mc:Fallback>
                <p:oleObj name="Equation" r:id="rId28" imgW="190440" imgH="20304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866615" y="1148526"/>
                        <a:ext cx="608472" cy="647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线形标注 2 5"/>
          <p:cNvSpPr/>
          <p:nvPr/>
        </p:nvSpPr>
        <p:spPr>
          <a:xfrm>
            <a:off x="6908395" y="1158300"/>
            <a:ext cx="524913" cy="612648"/>
          </a:xfrm>
          <a:prstGeom prst="borderCallout2">
            <a:avLst>
              <a:gd name="adj1" fmla="val 18751"/>
              <a:gd name="adj2" fmla="val 758"/>
              <a:gd name="adj3" fmla="val 18750"/>
              <a:gd name="adj4" fmla="val -16667"/>
              <a:gd name="adj5" fmla="val 95232"/>
              <a:gd name="adj6" fmla="val -244275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10"/>
              </a:spcBef>
            </a:pPr>
            <a:endParaRPr lang="zh-CN" altLang="en-US" sz="2800" b="1">
              <a:latin typeface="黑体"/>
              <a:cs typeface="黑体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952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8D94E8-0233-4914-9281-334466C5CB9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grpSp>
        <p:nvGrpSpPr>
          <p:cNvPr id="30" name="组合 29"/>
          <p:cNvGrpSpPr/>
          <p:nvPr/>
        </p:nvGrpSpPr>
        <p:grpSpPr>
          <a:xfrm>
            <a:off x="2276473" y="2793365"/>
            <a:ext cx="4574117" cy="868293"/>
            <a:chOff x="1511297" y="3724486"/>
            <a:chExt cx="6098823" cy="1157723"/>
          </a:xfrm>
        </p:grpSpPr>
        <p:sp>
          <p:nvSpPr>
            <p:cNvPr id="28" name="object 30"/>
            <p:cNvSpPr txBox="1"/>
            <p:nvPr/>
          </p:nvSpPr>
          <p:spPr>
            <a:xfrm>
              <a:off x="1511297" y="3724486"/>
              <a:ext cx="6098823" cy="443070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2100" b="1">
                  <a:solidFill>
                    <a:srgbClr val="0000CC"/>
                  </a:solidFill>
                  <a:latin typeface="黑体"/>
                  <a:cs typeface="黑体"/>
                </a:rPr>
                <a:t>影</a:t>
              </a:r>
              <a:r>
                <a:rPr sz="2100" b="1" spc="-8">
                  <a:solidFill>
                    <a:srgbClr val="0000CC"/>
                  </a:solidFill>
                  <a:latin typeface="黑体"/>
                  <a:cs typeface="黑体"/>
                </a:rPr>
                <a:t>响物体</a:t>
              </a:r>
              <a:r>
                <a:rPr sz="2100" b="1">
                  <a:solidFill>
                    <a:srgbClr val="0000CC"/>
                  </a:solidFill>
                  <a:latin typeface="黑体"/>
                  <a:cs typeface="黑体"/>
                </a:rPr>
                <a:t>转</a:t>
              </a:r>
              <a:r>
                <a:rPr sz="2100" b="1" spc="-8">
                  <a:solidFill>
                    <a:srgbClr val="0000CC"/>
                  </a:solidFill>
                  <a:latin typeface="黑体"/>
                  <a:cs typeface="黑体"/>
                </a:rPr>
                <a:t>动</a:t>
              </a:r>
              <a:r>
                <a:rPr sz="2100" b="1" spc="-11">
                  <a:solidFill>
                    <a:srgbClr val="0000CC"/>
                  </a:solidFill>
                  <a:latin typeface="黑体"/>
                  <a:cs typeface="黑体"/>
                </a:rPr>
                <a:t>状</a:t>
              </a:r>
              <a:r>
                <a:rPr sz="2100" b="1">
                  <a:solidFill>
                    <a:srgbClr val="0000CC"/>
                  </a:solidFill>
                  <a:latin typeface="黑体"/>
                  <a:cs typeface="黑体"/>
                </a:rPr>
                <a:t>态</a:t>
              </a:r>
              <a:r>
                <a:rPr sz="2100" b="1" spc="-8">
                  <a:solidFill>
                    <a:srgbClr val="0000CC"/>
                  </a:solidFill>
                  <a:latin typeface="黑体"/>
                  <a:cs typeface="黑体"/>
                </a:rPr>
                <a:t>的三个</a:t>
              </a:r>
              <a:r>
                <a:rPr sz="2100" b="1">
                  <a:solidFill>
                    <a:srgbClr val="0000CC"/>
                  </a:solidFill>
                  <a:latin typeface="黑体"/>
                  <a:cs typeface="黑体"/>
                </a:rPr>
                <a:t>因</a:t>
              </a:r>
              <a:r>
                <a:rPr sz="2100" b="1" spc="-8">
                  <a:solidFill>
                    <a:srgbClr val="0000CC"/>
                  </a:solidFill>
                  <a:latin typeface="黑体"/>
                  <a:cs typeface="黑体"/>
                </a:rPr>
                <a:t>素</a:t>
              </a:r>
              <a:r>
                <a:rPr sz="2100" b="1" spc="-11" dirty="0">
                  <a:solidFill>
                    <a:srgbClr val="0000CC"/>
                  </a:solidFill>
                  <a:latin typeface="黑体"/>
                  <a:cs typeface="黑体"/>
                </a:rPr>
                <a:t>：</a:t>
              </a:r>
              <a:endParaRPr sz="2100">
                <a:latin typeface="黑体"/>
                <a:cs typeface="黑体"/>
              </a:endParaRPr>
            </a:p>
          </p:txBody>
        </p:sp>
        <p:sp>
          <p:nvSpPr>
            <p:cNvPr id="29" name="object 31"/>
            <p:cNvSpPr txBox="1"/>
            <p:nvPr/>
          </p:nvSpPr>
          <p:spPr>
            <a:xfrm>
              <a:off x="1511297" y="4223055"/>
              <a:ext cx="2266315" cy="659154"/>
            </a:xfrm>
            <a:prstGeom prst="rect">
              <a:avLst/>
            </a:prstGeom>
          </p:spPr>
          <p:txBody>
            <a:bodyPr vert="horz" wrap="square" lIns="0" tIns="169545" rIns="0" bIns="0" rtlCol="0">
              <a:spAutoFit/>
            </a:bodyPr>
            <a:lstStyle/>
            <a:p>
              <a:pPr marL="352425" indent="-342900">
                <a:spcBef>
                  <a:spcPts val="1335"/>
                </a:spcBef>
                <a:buFont typeface="Wingdings"/>
                <a:buChar char=""/>
                <a:tabLst>
                  <a:tab pos="351949" algn="l"/>
                  <a:tab pos="352425" algn="l"/>
                </a:tabLst>
              </a:pPr>
              <a:r>
                <a:rPr sz="2100" b="1">
                  <a:latin typeface="黑体"/>
                  <a:cs typeface="黑体"/>
                </a:rPr>
                <a:t>力</a:t>
              </a:r>
              <a:r>
                <a:rPr sz="2100" b="1" spc="-4">
                  <a:latin typeface="黑体"/>
                  <a:cs typeface="黑体"/>
                </a:rPr>
                <a:t>的</a:t>
              </a:r>
              <a:r>
                <a:rPr sz="2100" b="1" spc="-4">
                  <a:solidFill>
                    <a:srgbClr val="0000CC"/>
                  </a:solidFill>
                  <a:latin typeface="黑体"/>
                  <a:cs typeface="黑体"/>
                </a:rPr>
                <a:t>大小</a:t>
              </a:r>
              <a:r>
                <a:rPr sz="2100" b="1" spc="-11">
                  <a:latin typeface="黑体"/>
                  <a:cs typeface="黑体"/>
                </a:rPr>
                <a:t>；</a:t>
              </a:r>
              <a:endParaRPr sz="2100">
                <a:latin typeface="黑体"/>
                <a:cs typeface="黑体"/>
              </a:endParaRPr>
            </a:p>
          </p:txBody>
        </p:sp>
      </p:grpSp>
      <p:sp>
        <p:nvSpPr>
          <p:cNvPr id="33" name="object 31"/>
          <p:cNvSpPr txBox="1"/>
          <p:nvPr/>
        </p:nvSpPr>
        <p:spPr>
          <a:xfrm>
            <a:off x="2276473" y="3703282"/>
            <a:ext cx="1699736" cy="494366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352425" indent="-342900">
              <a:spcBef>
                <a:spcPts val="1260"/>
              </a:spcBef>
              <a:buFont typeface="Wingdings"/>
              <a:buChar char=""/>
              <a:tabLst>
                <a:tab pos="351949" algn="l"/>
                <a:tab pos="352425" algn="l"/>
              </a:tabLst>
            </a:pPr>
            <a:r>
              <a:rPr sz="2100" b="1">
                <a:latin typeface="黑体"/>
                <a:cs typeface="黑体"/>
              </a:rPr>
              <a:t>力</a:t>
            </a:r>
            <a:r>
              <a:rPr sz="2100" b="1" spc="-4">
                <a:latin typeface="黑体"/>
                <a:cs typeface="黑体"/>
              </a:rPr>
              <a:t>的</a:t>
            </a:r>
            <a:r>
              <a:rPr sz="2100" b="1" spc="-4">
                <a:solidFill>
                  <a:srgbClr val="0000CC"/>
                </a:solidFill>
                <a:latin typeface="黑体"/>
                <a:cs typeface="黑体"/>
              </a:rPr>
              <a:t>方向</a:t>
            </a:r>
            <a:r>
              <a:rPr sz="2100" b="1" spc="-11" dirty="0">
                <a:latin typeface="黑体"/>
                <a:cs typeface="黑体"/>
              </a:rPr>
              <a:t>；</a:t>
            </a:r>
            <a:endParaRPr sz="2100">
              <a:latin typeface="黑体"/>
              <a:cs typeface="黑体"/>
            </a:endParaRPr>
          </a:p>
        </p:txBody>
      </p:sp>
      <p:sp>
        <p:nvSpPr>
          <p:cNvPr id="34" name="object 31"/>
          <p:cNvSpPr txBox="1"/>
          <p:nvPr/>
        </p:nvSpPr>
        <p:spPr>
          <a:xfrm>
            <a:off x="2276473" y="4239273"/>
            <a:ext cx="3638944" cy="494366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352425" indent="-342900">
              <a:spcBef>
                <a:spcPts val="1260"/>
              </a:spcBef>
              <a:buFont typeface="Wingdings"/>
              <a:buChar char=""/>
              <a:tabLst>
                <a:tab pos="351949" algn="l"/>
                <a:tab pos="352425" algn="l"/>
              </a:tabLst>
            </a:pPr>
            <a:r>
              <a:rPr lang="zh-CN" altLang="en-US" sz="2100" b="1">
                <a:latin typeface="黑体"/>
                <a:cs typeface="黑体"/>
              </a:rPr>
              <a:t>力</a:t>
            </a:r>
            <a:r>
              <a:rPr lang="zh-CN" altLang="en-US" sz="2100" b="1" spc="-8">
                <a:latin typeface="黑体"/>
                <a:cs typeface="黑体"/>
              </a:rPr>
              <a:t>的</a:t>
            </a:r>
            <a:r>
              <a:rPr lang="zh-CN" altLang="en-US" sz="2100" b="1" spc="-8">
                <a:solidFill>
                  <a:srgbClr val="0000CC"/>
                </a:solidFill>
                <a:latin typeface="黑体"/>
                <a:cs typeface="黑体"/>
              </a:rPr>
              <a:t>作用</a:t>
            </a:r>
            <a:r>
              <a:rPr lang="zh-CN" altLang="en-US" sz="2100" b="1">
                <a:solidFill>
                  <a:srgbClr val="0000CC"/>
                </a:solidFill>
                <a:latin typeface="黑体"/>
                <a:cs typeface="黑体"/>
              </a:rPr>
              <a:t>点</a:t>
            </a:r>
            <a:r>
              <a:rPr lang="zh-CN" altLang="en-US" sz="2100" b="1" spc="-11">
                <a:latin typeface="黑体"/>
                <a:cs typeface="黑体"/>
              </a:rPr>
              <a:t>。</a:t>
            </a:r>
            <a:endParaRPr sz="2100">
              <a:latin typeface="黑体"/>
              <a:cs typeface="黑体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28888" y="644181"/>
            <a:ext cx="4707731" cy="1753857"/>
            <a:chOff x="1847850" y="858908"/>
            <a:chExt cx="6276975" cy="2338476"/>
          </a:xfrm>
        </p:grpSpPr>
        <p:grpSp>
          <p:nvGrpSpPr>
            <p:cNvPr id="35" name="组合 34"/>
            <p:cNvGrpSpPr/>
            <p:nvPr/>
          </p:nvGrpSpPr>
          <p:grpSpPr>
            <a:xfrm>
              <a:off x="4734720" y="1750439"/>
              <a:ext cx="644654" cy="1162659"/>
              <a:chOff x="4734720" y="1750439"/>
              <a:chExt cx="644654" cy="1162659"/>
            </a:xfrm>
          </p:grpSpPr>
          <p:sp>
            <p:nvSpPr>
              <p:cNvPr id="6" name="object 9"/>
              <p:cNvSpPr txBox="1"/>
              <p:nvPr/>
            </p:nvSpPr>
            <p:spPr>
              <a:xfrm>
                <a:off x="4958508" y="2303870"/>
                <a:ext cx="387350" cy="609228"/>
              </a:xfrm>
              <a:prstGeom prst="rect">
                <a:avLst/>
              </a:prstGeom>
            </p:spPr>
            <p:txBody>
              <a:bodyPr vert="horz" wrap="square" lIns="0" tIns="12383" rIns="0" bIns="0" rtlCol="0">
                <a:spAutoFit/>
              </a:bodyPr>
              <a:lstStyle/>
              <a:p>
                <a:pPr marL="9525">
                  <a:spcBef>
                    <a:spcPts val="98"/>
                  </a:spcBef>
                </a:pPr>
                <a:r>
                  <a:rPr sz="2888" i="1" spc="-431" dirty="0">
                    <a:latin typeface="Times New Roman"/>
                    <a:cs typeface="Times New Roman"/>
                  </a:rPr>
                  <a:t>F</a:t>
                </a:r>
                <a:r>
                  <a:rPr sz="2531" spc="-73" baseline="-24691" dirty="0">
                    <a:latin typeface="Times New Roman"/>
                    <a:cs typeface="Times New Roman"/>
                  </a:rPr>
                  <a:t>3</a:t>
                </a:r>
                <a:endParaRPr sz="2531" baseline="-24691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4734720" y="1750439"/>
                <a:ext cx="644654" cy="1067435"/>
                <a:chOff x="4618973" y="1715714"/>
                <a:chExt cx="644654" cy="1067435"/>
              </a:xfrm>
            </p:grpSpPr>
            <p:sp>
              <p:nvSpPr>
                <p:cNvPr id="5" name="object 8"/>
                <p:cNvSpPr/>
                <p:nvPr/>
              </p:nvSpPr>
              <p:spPr>
                <a:xfrm>
                  <a:off x="4618973" y="1715714"/>
                  <a:ext cx="192405" cy="1067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04" h="1067435">
                      <a:moveTo>
                        <a:pt x="64008" y="747014"/>
                      </a:moveTo>
                      <a:lnTo>
                        <a:pt x="0" y="747014"/>
                      </a:lnTo>
                      <a:lnTo>
                        <a:pt x="96012" y="1067054"/>
                      </a:lnTo>
                      <a:lnTo>
                        <a:pt x="172821" y="811022"/>
                      </a:lnTo>
                      <a:lnTo>
                        <a:pt x="96012" y="811022"/>
                      </a:lnTo>
                      <a:lnTo>
                        <a:pt x="83564" y="808503"/>
                      </a:lnTo>
                      <a:lnTo>
                        <a:pt x="73390" y="801639"/>
                      </a:lnTo>
                      <a:lnTo>
                        <a:pt x="66526" y="791465"/>
                      </a:lnTo>
                      <a:lnTo>
                        <a:pt x="64008" y="779018"/>
                      </a:lnTo>
                      <a:lnTo>
                        <a:pt x="64008" y="747014"/>
                      </a:lnTo>
                      <a:close/>
                    </a:path>
                    <a:path w="192404" h="1067435">
                      <a:moveTo>
                        <a:pt x="96012" y="0"/>
                      </a:moveTo>
                      <a:lnTo>
                        <a:pt x="83564" y="2518"/>
                      </a:lnTo>
                      <a:lnTo>
                        <a:pt x="73390" y="9382"/>
                      </a:lnTo>
                      <a:lnTo>
                        <a:pt x="66526" y="19556"/>
                      </a:lnTo>
                      <a:lnTo>
                        <a:pt x="64008" y="32004"/>
                      </a:lnTo>
                      <a:lnTo>
                        <a:pt x="64008" y="779018"/>
                      </a:lnTo>
                      <a:lnTo>
                        <a:pt x="66526" y="791465"/>
                      </a:lnTo>
                      <a:lnTo>
                        <a:pt x="73390" y="801639"/>
                      </a:lnTo>
                      <a:lnTo>
                        <a:pt x="83564" y="808503"/>
                      </a:lnTo>
                      <a:lnTo>
                        <a:pt x="96012" y="811022"/>
                      </a:lnTo>
                      <a:lnTo>
                        <a:pt x="108459" y="808503"/>
                      </a:lnTo>
                      <a:lnTo>
                        <a:pt x="118633" y="801639"/>
                      </a:lnTo>
                      <a:lnTo>
                        <a:pt x="125497" y="791465"/>
                      </a:lnTo>
                      <a:lnTo>
                        <a:pt x="128016" y="779018"/>
                      </a:lnTo>
                      <a:lnTo>
                        <a:pt x="128016" y="32004"/>
                      </a:lnTo>
                      <a:lnTo>
                        <a:pt x="125497" y="19556"/>
                      </a:lnTo>
                      <a:lnTo>
                        <a:pt x="118633" y="9382"/>
                      </a:lnTo>
                      <a:lnTo>
                        <a:pt x="108459" y="2518"/>
                      </a:lnTo>
                      <a:lnTo>
                        <a:pt x="96012" y="0"/>
                      </a:lnTo>
                      <a:close/>
                    </a:path>
                    <a:path w="192404" h="1067435">
                      <a:moveTo>
                        <a:pt x="192024" y="747014"/>
                      </a:moveTo>
                      <a:lnTo>
                        <a:pt x="128016" y="747014"/>
                      </a:lnTo>
                      <a:lnTo>
                        <a:pt x="128016" y="779018"/>
                      </a:lnTo>
                      <a:lnTo>
                        <a:pt x="125497" y="791465"/>
                      </a:lnTo>
                      <a:lnTo>
                        <a:pt x="118633" y="801639"/>
                      </a:lnTo>
                      <a:lnTo>
                        <a:pt x="108459" y="808503"/>
                      </a:lnTo>
                      <a:lnTo>
                        <a:pt x="96012" y="811022"/>
                      </a:lnTo>
                      <a:lnTo>
                        <a:pt x="172821" y="811022"/>
                      </a:lnTo>
                      <a:lnTo>
                        <a:pt x="192024" y="747014"/>
                      </a:lnTo>
                      <a:close/>
                    </a:path>
                  </a:pathLst>
                </a:custGeom>
                <a:solidFill>
                  <a:srgbClr val="252525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7" name="object 10"/>
                <p:cNvSpPr/>
                <p:nvPr/>
              </p:nvSpPr>
              <p:spPr>
                <a:xfrm>
                  <a:off x="4948075" y="2200326"/>
                  <a:ext cx="315552" cy="437704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2491152" y="1767684"/>
              <a:ext cx="994777" cy="1429700"/>
              <a:chOff x="2491152" y="1767684"/>
              <a:chExt cx="994777" cy="1429700"/>
            </a:xfrm>
          </p:grpSpPr>
          <p:sp>
            <p:nvSpPr>
              <p:cNvPr id="9" name="object 12"/>
              <p:cNvSpPr txBox="1"/>
              <p:nvPr/>
            </p:nvSpPr>
            <p:spPr>
              <a:xfrm>
                <a:off x="2725848" y="2838225"/>
                <a:ext cx="160655" cy="359159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sz="1688" spc="-49" dirty="0">
                    <a:latin typeface="Times New Roman"/>
                    <a:cs typeface="Times New Roman"/>
                  </a:rPr>
                  <a:t>4</a:t>
                </a:r>
                <a:endParaRPr sz="1688">
                  <a:latin typeface="Times New Roman"/>
                  <a:cs typeface="Times New Roman"/>
                </a:endParaRPr>
              </a:p>
            </p:txBody>
          </p:sp>
          <p:sp>
            <p:nvSpPr>
              <p:cNvPr id="10" name="object 13"/>
              <p:cNvSpPr txBox="1"/>
              <p:nvPr/>
            </p:nvSpPr>
            <p:spPr>
              <a:xfrm>
                <a:off x="2491152" y="2503669"/>
                <a:ext cx="311151" cy="609869"/>
              </a:xfrm>
              <a:prstGeom prst="rect">
                <a:avLst/>
              </a:prstGeom>
            </p:spPr>
            <p:txBody>
              <a:bodyPr vert="horz" wrap="square" lIns="0" tIns="12859" rIns="0" bIns="0" rtlCol="0">
                <a:spAutoFit/>
              </a:bodyPr>
              <a:lstStyle/>
              <a:p>
                <a:pPr marL="9525">
                  <a:spcBef>
                    <a:spcPts val="101"/>
                  </a:spcBef>
                </a:pPr>
                <a:r>
                  <a:rPr sz="2888" i="1" spc="-79" dirty="0">
                    <a:latin typeface="Times New Roman"/>
                    <a:cs typeface="Times New Roman"/>
                  </a:rPr>
                  <a:t>F</a:t>
                </a:r>
                <a:endParaRPr sz="2888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2596466" y="1767684"/>
                <a:ext cx="889463" cy="1105557"/>
                <a:chOff x="2480719" y="1732959"/>
                <a:chExt cx="889463" cy="1105557"/>
              </a:xfrm>
            </p:grpSpPr>
            <p:sp>
              <p:nvSpPr>
                <p:cNvPr id="8" name="object 11"/>
                <p:cNvSpPr/>
                <p:nvPr/>
              </p:nvSpPr>
              <p:spPr>
                <a:xfrm>
                  <a:off x="2738357" y="1732959"/>
                  <a:ext cx="631825" cy="96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825" h="968375">
                      <a:moveTo>
                        <a:pt x="91821" y="646838"/>
                      </a:moveTo>
                      <a:lnTo>
                        <a:pt x="0" y="968148"/>
                      </a:lnTo>
                      <a:lnTo>
                        <a:pt x="245706" y="757156"/>
                      </a:lnTo>
                      <a:lnTo>
                        <a:pt x="150010" y="757156"/>
                      </a:lnTo>
                      <a:lnTo>
                        <a:pt x="138175" y="752502"/>
                      </a:lnTo>
                      <a:lnTo>
                        <a:pt x="128986" y="743686"/>
                      </a:lnTo>
                      <a:lnTo>
                        <a:pt x="124094" y="732452"/>
                      </a:lnTo>
                      <a:lnTo>
                        <a:pt x="123799" y="720195"/>
                      </a:lnTo>
                      <a:lnTo>
                        <a:pt x="128397" y="708306"/>
                      </a:lnTo>
                      <a:lnTo>
                        <a:pt x="145667" y="681354"/>
                      </a:lnTo>
                      <a:lnTo>
                        <a:pt x="91821" y="646838"/>
                      </a:lnTo>
                      <a:close/>
                    </a:path>
                    <a:path w="631825" h="968375">
                      <a:moveTo>
                        <a:pt x="145667" y="681354"/>
                      </a:moveTo>
                      <a:lnTo>
                        <a:pt x="128397" y="708306"/>
                      </a:lnTo>
                      <a:lnTo>
                        <a:pt x="123799" y="720195"/>
                      </a:lnTo>
                      <a:lnTo>
                        <a:pt x="124094" y="732452"/>
                      </a:lnTo>
                      <a:lnTo>
                        <a:pt x="128986" y="743686"/>
                      </a:lnTo>
                      <a:lnTo>
                        <a:pt x="138175" y="752502"/>
                      </a:lnTo>
                      <a:lnTo>
                        <a:pt x="150010" y="757156"/>
                      </a:lnTo>
                      <a:lnTo>
                        <a:pt x="162274" y="756868"/>
                      </a:lnTo>
                      <a:lnTo>
                        <a:pt x="173537" y="751984"/>
                      </a:lnTo>
                      <a:lnTo>
                        <a:pt x="182372" y="742850"/>
                      </a:lnTo>
                      <a:lnTo>
                        <a:pt x="199614" y="715935"/>
                      </a:lnTo>
                      <a:lnTo>
                        <a:pt x="145667" y="681354"/>
                      </a:lnTo>
                      <a:close/>
                    </a:path>
                    <a:path w="631825" h="968375">
                      <a:moveTo>
                        <a:pt x="199614" y="715935"/>
                      </a:moveTo>
                      <a:lnTo>
                        <a:pt x="182372" y="742850"/>
                      </a:lnTo>
                      <a:lnTo>
                        <a:pt x="173537" y="751984"/>
                      </a:lnTo>
                      <a:lnTo>
                        <a:pt x="162274" y="756868"/>
                      </a:lnTo>
                      <a:lnTo>
                        <a:pt x="150010" y="757156"/>
                      </a:lnTo>
                      <a:lnTo>
                        <a:pt x="245706" y="757156"/>
                      </a:lnTo>
                      <a:lnTo>
                        <a:pt x="253491" y="750470"/>
                      </a:lnTo>
                      <a:lnTo>
                        <a:pt x="199614" y="715935"/>
                      </a:lnTo>
                      <a:close/>
                    </a:path>
                    <a:path w="631825" h="968375">
                      <a:moveTo>
                        <a:pt x="605512" y="0"/>
                      </a:moveTo>
                      <a:lnTo>
                        <a:pt x="593248" y="281"/>
                      </a:lnTo>
                      <a:lnTo>
                        <a:pt x="581985" y="5135"/>
                      </a:lnTo>
                      <a:lnTo>
                        <a:pt x="573151" y="14251"/>
                      </a:lnTo>
                      <a:lnTo>
                        <a:pt x="145667" y="681354"/>
                      </a:lnTo>
                      <a:lnTo>
                        <a:pt x="199614" y="715935"/>
                      </a:lnTo>
                      <a:lnTo>
                        <a:pt x="626999" y="48795"/>
                      </a:lnTo>
                      <a:lnTo>
                        <a:pt x="631598" y="36960"/>
                      </a:lnTo>
                      <a:lnTo>
                        <a:pt x="631317" y="24697"/>
                      </a:lnTo>
                      <a:lnTo>
                        <a:pt x="626463" y="13434"/>
                      </a:lnTo>
                      <a:lnTo>
                        <a:pt x="617347" y="4599"/>
                      </a:lnTo>
                      <a:lnTo>
                        <a:pt x="6055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1" name="object 14"/>
                <p:cNvSpPr/>
                <p:nvPr/>
              </p:nvSpPr>
              <p:spPr>
                <a:xfrm>
                  <a:off x="2480719" y="2399967"/>
                  <a:ext cx="315552" cy="438549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1930320" y="1474575"/>
              <a:ext cx="1570468" cy="761247"/>
              <a:chOff x="1930320" y="1474575"/>
              <a:chExt cx="1570468" cy="761247"/>
            </a:xfrm>
          </p:grpSpPr>
          <p:sp>
            <p:nvSpPr>
              <p:cNvPr id="16" name="object 19"/>
              <p:cNvSpPr txBox="1"/>
              <p:nvPr/>
            </p:nvSpPr>
            <p:spPr>
              <a:xfrm>
                <a:off x="2165015" y="1877305"/>
                <a:ext cx="160655" cy="358517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>
                  <a:spcBef>
                    <a:spcPts val="71"/>
                  </a:spcBef>
                </a:pPr>
                <a:r>
                  <a:rPr sz="1688" spc="-49" dirty="0">
                    <a:latin typeface="Times New Roman"/>
                    <a:cs typeface="Times New Roman"/>
                  </a:rPr>
                  <a:t>2</a:t>
                </a:r>
                <a:endParaRPr sz="1688">
                  <a:latin typeface="Times New Roman"/>
                  <a:cs typeface="Times New Roman"/>
                </a:endParaRPr>
              </a:p>
            </p:txBody>
          </p:sp>
          <p:sp>
            <p:nvSpPr>
              <p:cNvPr id="17" name="object 20"/>
              <p:cNvSpPr txBox="1"/>
              <p:nvPr/>
            </p:nvSpPr>
            <p:spPr>
              <a:xfrm>
                <a:off x="1930320" y="1543394"/>
                <a:ext cx="311151" cy="609228"/>
              </a:xfrm>
              <a:prstGeom prst="rect">
                <a:avLst/>
              </a:prstGeom>
            </p:spPr>
            <p:txBody>
              <a:bodyPr vert="horz" wrap="square" lIns="0" tIns="12383" rIns="0" bIns="0" rtlCol="0">
                <a:spAutoFit/>
              </a:bodyPr>
              <a:lstStyle/>
              <a:p>
                <a:pPr marL="9525">
                  <a:spcBef>
                    <a:spcPts val="98"/>
                  </a:spcBef>
                </a:pPr>
                <a:r>
                  <a:rPr sz="2888" i="1" spc="-79" dirty="0">
                    <a:latin typeface="Times New Roman"/>
                    <a:cs typeface="Times New Roman"/>
                  </a:rPr>
                  <a:t>F</a:t>
                </a:r>
                <a:endParaRPr sz="2888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035634" y="1474575"/>
                <a:ext cx="1465154" cy="447568"/>
                <a:chOff x="1919887" y="1439850"/>
                <a:chExt cx="1465154" cy="447568"/>
              </a:xfrm>
            </p:grpSpPr>
            <p:sp>
              <p:nvSpPr>
                <p:cNvPr id="15" name="object 18"/>
                <p:cNvSpPr/>
                <p:nvPr/>
              </p:nvSpPr>
              <p:spPr>
                <a:xfrm>
                  <a:off x="2236961" y="1695013"/>
                  <a:ext cx="1148080" cy="192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079" h="192404">
                      <a:moveTo>
                        <a:pt x="316865" y="0"/>
                      </a:moveTo>
                      <a:lnTo>
                        <a:pt x="0" y="105918"/>
                      </a:lnTo>
                      <a:lnTo>
                        <a:pt x="322833" y="191897"/>
                      </a:lnTo>
                      <a:lnTo>
                        <a:pt x="320874" y="128905"/>
                      </a:lnTo>
                      <a:lnTo>
                        <a:pt x="288925" y="128905"/>
                      </a:lnTo>
                      <a:lnTo>
                        <a:pt x="276389" y="126759"/>
                      </a:lnTo>
                      <a:lnTo>
                        <a:pt x="265985" y="120221"/>
                      </a:lnTo>
                      <a:lnTo>
                        <a:pt x="258796" y="110277"/>
                      </a:lnTo>
                      <a:lnTo>
                        <a:pt x="255904" y="97917"/>
                      </a:lnTo>
                      <a:lnTo>
                        <a:pt x="258050" y="85399"/>
                      </a:lnTo>
                      <a:lnTo>
                        <a:pt x="264588" y="75025"/>
                      </a:lnTo>
                      <a:lnTo>
                        <a:pt x="274532" y="67841"/>
                      </a:lnTo>
                      <a:lnTo>
                        <a:pt x="286893" y="64897"/>
                      </a:lnTo>
                      <a:lnTo>
                        <a:pt x="318852" y="63897"/>
                      </a:lnTo>
                      <a:lnTo>
                        <a:pt x="316865" y="0"/>
                      </a:lnTo>
                      <a:close/>
                    </a:path>
                    <a:path w="1148079" h="192404">
                      <a:moveTo>
                        <a:pt x="318852" y="63897"/>
                      </a:moveTo>
                      <a:lnTo>
                        <a:pt x="274532" y="67841"/>
                      </a:lnTo>
                      <a:lnTo>
                        <a:pt x="255904" y="97917"/>
                      </a:lnTo>
                      <a:lnTo>
                        <a:pt x="258796" y="110277"/>
                      </a:lnTo>
                      <a:lnTo>
                        <a:pt x="265985" y="120221"/>
                      </a:lnTo>
                      <a:lnTo>
                        <a:pt x="276389" y="126759"/>
                      </a:lnTo>
                      <a:lnTo>
                        <a:pt x="288925" y="128905"/>
                      </a:lnTo>
                      <a:lnTo>
                        <a:pt x="320843" y="127906"/>
                      </a:lnTo>
                      <a:lnTo>
                        <a:pt x="318852" y="63897"/>
                      </a:lnTo>
                      <a:close/>
                    </a:path>
                    <a:path w="1148079" h="192404">
                      <a:moveTo>
                        <a:pt x="320843" y="127906"/>
                      </a:moveTo>
                      <a:lnTo>
                        <a:pt x="288925" y="128905"/>
                      </a:lnTo>
                      <a:lnTo>
                        <a:pt x="320874" y="128905"/>
                      </a:lnTo>
                      <a:lnTo>
                        <a:pt x="320843" y="127906"/>
                      </a:lnTo>
                      <a:close/>
                    </a:path>
                    <a:path w="1148079" h="192404">
                      <a:moveTo>
                        <a:pt x="1115059" y="38988"/>
                      </a:moveTo>
                      <a:lnTo>
                        <a:pt x="318852" y="63897"/>
                      </a:lnTo>
                      <a:lnTo>
                        <a:pt x="320843" y="127906"/>
                      </a:lnTo>
                      <a:lnTo>
                        <a:pt x="1116965" y="102997"/>
                      </a:lnTo>
                      <a:lnTo>
                        <a:pt x="1129343" y="100105"/>
                      </a:lnTo>
                      <a:lnTo>
                        <a:pt x="1139316" y="92916"/>
                      </a:lnTo>
                      <a:lnTo>
                        <a:pt x="1145861" y="82512"/>
                      </a:lnTo>
                      <a:lnTo>
                        <a:pt x="1147952" y="69976"/>
                      </a:lnTo>
                      <a:lnTo>
                        <a:pt x="1145081" y="57616"/>
                      </a:lnTo>
                      <a:lnTo>
                        <a:pt x="1137935" y="47672"/>
                      </a:lnTo>
                      <a:lnTo>
                        <a:pt x="1127575" y="41134"/>
                      </a:lnTo>
                      <a:lnTo>
                        <a:pt x="1115059" y="3898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8" name="object 21"/>
                <p:cNvSpPr/>
                <p:nvPr/>
              </p:nvSpPr>
              <p:spPr>
                <a:xfrm>
                  <a:off x="1919887" y="1439850"/>
                  <a:ext cx="315552" cy="437704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3384456" y="1767204"/>
              <a:ext cx="620270" cy="1190888"/>
              <a:chOff x="3384456" y="1767204"/>
              <a:chExt cx="620270" cy="1190888"/>
            </a:xfrm>
          </p:grpSpPr>
          <p:sp>
            <p:nvSpPr>
              <p:cNvPr id="20" name="object 23"/>
              <p:cNvSpPr/>
              <p:nvPr/>
            </p:nvSpPr>
            <p:spPr>
              <a:xfrm>
                <a:off x="3689174" y="2279243"/>
                <a:ext cx="315552" cy="43854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3384456" y="1767204"/>
                <a:ext cx="586754" cy="1190888"/>
                <a:chOff x="3268709" y="1732479"/>
                <a:chExt cx="586754" cy="1190888"/>
              </a:xfrm>
            </p:grpSpPr>
            <p:sp>
              <p:nvSpPr>
                <p:cNvPr id="19" name="object 22"/>
                <p:cNvSpPr txBox="1"/>
                <p:nvPr/>
              </p:nvSpPr>
              <p:spPr>
                <a:xfrm>
                  <a:off x="3468113" y="2313497"/>
                  <a:ext cx="387350" cy="609870"/>
                </a:xfrm>
                <a:prstGeom prst="rect">
                  <a:avLst/>
                </a:prstGeom>
              </p:spPr>
              <p:txBody>
                <a:bodyPr vert="horz" wrap="square" lIns="0" tIns="12859" rIns="0" bIns="0" rtlCol="0">
                  <a:spAutoFit/>
                </a:bodyPr>
                <a:lstStyle/>
                <a:p>
                  <a:pPr marL="9525">
                    <a:spcBef>
                      <a:spcPts val="101"/>
                    </a:spcBef>
                  </a:pPr>
                  <a:r>
                    <a:rPr sz="2888" i="1" spc="-431" dirty="0">
                      <a:latin typeface="Times New Roman"/>
                      <a:cs typeface="Times New Roman"/>
                    </a:rPr>
                    <a:t>F</a:t>
                  </a:r>
                  <a:r>
                    <a:rPr sz="2531" spc="-73" baseline="-24691" dirty="0">
                      <a:latin typeface="Times New Roman"/>
                      <a:cs typeface="Times New Roman"/>
                    </a:rPr>
                    <a:t>5</a:t>
                  </a:r>
                  <a:endParaRPr sz="2531" baseline="-24691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1" name="object 24"/>
                <p:cNvSpPr/>
                <p:nvPr/>
              </p:nvSpPr>
              <p:spPr>
                <a:xfrm>
                  <a:off x="3268709" y="1732479"/>
                  <a:ext cx="192405" cy="1067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04" h="1067435">
                      <a:moveTo>
                        <a:pt x="64007" y="747014"/>
                      </a:moveTo>
                      <a:lnTo>
                        <a:pt x="0" y="747014"/>
                      </a:lnTo>
                      <a:lnTo>
                        <a:pt x="96011" y="1067054"/>
                      </a:lnTo>
                      <a:lnTo>
                        <a:pt x="172821" y="811022"/>
                      </a:lnTo>
                      <a:lnTo>
                        <a:pt x="96011" y="811022"/>
                      </a:lnTo>
                      <a:lnTo>
                        <a:pt x="83564" y="808503"/>
                      </a:lnTo>
                      <a:lnTo>
                        <a:pt x="73390" y="801639"/>
                      </a:lnTo>
                      <a:lnTo>
                        <a:pt x="66526" y="791465"/>
                      </a:lnTo>
                      <a:lnTo>
                        <a:pt x="64007" y="779018"/>
                      </a:lnTo>
                      <a:lnTo>
                        <a:pt x="64007" y="747014"/>
                      </a:lnTo>
                      <a:close/>
                    </a:path>
                    <a:path w="192404" h="1067435">
                      <a:moveTo>
                        <a:pt x="96011" y="0"/>
                      </a:moveTo>
                      <a:lnTo>
                        <a:pt x="83564" y="2518"/>
                      </a:lnTo>
                      <a:lnTo>
                        <a:pt x="73390" y="9382"/>
                      </a:lnTo>
                      <a:lnTo>
                        <a:pt x="66526" y="19556"/>
                      </a:lnTo>
                      <a:lnTo>
                        <a:pt x="64007" y="32004"/>
                      </a:lnTo>
                      <a:lnTo>
                        <a:pt x="64007" y="779018"/>
                      </a:lnTo>
                      <a:lnTo>
                        <a:pt x="66526" y="791465"/>
                      </a:lnTo>
                      <a:lnTo>
                        <a:pt x="73390" y="801639"/>
                      </a:lnTo>
                      <a:lnTo>
                        <a:pt x="83564" y="808503"/>
                      </a:lnTo>
                      <a:lnTo>
                        <a:pt x="96011" y="811022"/>
                      </a:lnTo>
                      <a:lnTo>
                        <a:pt x="108459" y="808503"/>
                      </a:lnTo>
                      <a:lnTo>
                        <a:pt x="118633" y="801639"/>
                      </a:lnTo>
                      <a:lnTo>
                        <a:pt x="125497" y="791465"/>
                      </a:lnTo>
                      <a:lnTo>
                        <a:pt x="128015" y="779018"/>
                      </a:lnTo>
                      <a:lnTo>
                        <a:pt x="128015" y="32004"/>
                      </a:lnTo>
                      <a:lnTo>
                        <a:pt x="125497" y="19556"/>
                      </a:lnTo>
                      <a:lnTo>
                        <a:pt x="118633" y="9382"/>
                      </a:lnTo>
                      <a:lnTo>
                        <a:pt x="108459" y="2518"/>
                      </a:lnTo>
                      <a:lnTo>
                        <a:pt x="96011" y="0"/>
                      </a:lnTo>
                      <a:close/>
                    </a:path>
                    <a:path w="192404" h="1067435">
                      <a:moveTo>
                        <a:pt x="192024" y="747014"/>
                      </a:moveTo>
                      <a:lnTo>
                        <a:pt x="128015" y="747014"/>
                      </a:lnTo>
                      <a:lnTo>
                        <a:pt x="128015" y="779018"/>
                      </a:lnTo>
                      <a:lnTo>
                        <a:pt x="125497" y="791465"/>
                      </a:lnTo>
                      <a:lnTo>
                        <a:pt x="118633" y="801639"/>
                      </a:lnTo>
                      <a:lnTo>
                        <a:pt x="108459" y="808503"/>
                      </a:lnTo>
                      <a:lnTo>
                        <a:pt x="96011" y="811022"/>
                      </a:lnTo>
                      <a:lnTo>
                        <a:pt x="172821" y="811022"/>
                      </a:lnTo>
                      <a:lnTo>
                        <a:pt x="192024" y="747014"/>
                      </a:lnTo>
                      <a:close/>
                    </a:path>
                  </a:pathLst>
                </a:custGeom>
                <a:solidFill>
                  <a:srgbClr val="0000C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sp>
          <p:nvSpPr>
            <p:cNvPr id="27" name="矩形 26"/>
            <p:cNvSpPr/>
            <p:nvPr/>
          </p:nvSpPr>
          <p:spPr>
            <a:xfrm>
              <a:off x="1847850" y="858908"/>
              <a:ext cx="627697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b="1">
                  <a:solidFill>
                    <a:srgbClr val="000000"/>
                  </a:solidFill>
                </a:rPr>
                <a:t>力的大小相同，哪个力转动效果最强？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340261" y="1657476"/>
              <a:ext cx="3323844" cy="266700"/>
              <a:chOff x="3340261" y="1657476"/>
              <a:chExt cx="3323844" cy="266700"/>
            </a:xfrm>
          </p:grpSpPr>
          <p:sp>
            <p:nvSpPr>
              <p:cNvPr id="3" name="object 2"/>
              <p:cNvSpPr/>
              <p:nvPr/>
            </p:nvSpPr>
            <p:spPr>
              <a:xfrm>
                <a:off x="3340261" y="1657476"/>
                <a:ext cx="3323844" cy="2667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"/>
              <p:cNvSpPr/>
              <p:nvPr/>
            </p:nvSpPr>
            <p:spPr>
              <a:xfrm>
                <a:off x="6478057" y="1702911"/>
                <a:ext cx="170687" cy="16916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530966" y="1768888"/>
              <a:ext cx="1067435" cy="1245624"/>
              <a:chOff x="6501147" y="1767331"/>
              <a:chExt cx="1067435" cy="1245624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501147" y="1767331"/>
                <a:ext cx="1067435" cy="1245624"/>
                <a:chOff x="6385400" y="1732606"/>
                <a:chExt cx="1067435" cy="1245624"/>
              </a:xfrm>
            </p:grpSpPr>
            <p:sp>
              <p:nvSpPr>
                <p:cNvPr id="12" name="object 15"/>
                <p:cNvSpPr/>
                <p:nvPr/>
              </p:nvSpPr>
              <p:spPr>
                <a:xfrm>
                  <a:off x="6385400" y="1732606"/>
                  <a:ext cx="1067435" cy="90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434" h="906779">
                      <a:moveTo>
                        <a:pt x="801798" y="724420"/>
                      </a:moveTo>
                      <a:lnTo>
                        <a:pt x="760491" y="773302"/>
                      </a:lnTo>
                      <a:lnTo>
                        <a:pt x="1066942" y="906525"/>
                      </a:lnTo>
                      <a:lnTo>
                        <a:pt x="966574" y="752586"/>
                      </a:lnTo>
                      <a:lnTo>
                        <a:pt x="849582" y="752586"/>
                      </a:lnTo>
                      <a:lnTo>
                        <a:pt x="837394" y="751246"/>
                      </a:lnTo>
                      <a:lnTo>
                        <a:pt x="826277" y="745108"/>
                      </a:lnTo>
                      <a:lnTo>
                        <a:pt x="801798" y="724420"/>
                      </a:lnTo>
                      <a:close/>
                    </a:path>
                    <a:path w="1067434" h="906779">
                      <a:moveTo>
                        <a:pt x="843097" y="675547"/>
                      </a:moveTo>
                      <a:lnTo>
                        <a:pt x="801798" y="724420"/>
                      </a:lnTo>
                      <a:lnTo>
                        <a:pt x="826277" y="745108"/>
                      </a:lnTo>
                      <a:lnTo>
                        <a:pt x="837394" y="751246"/>
                      </a:lnTo>
                      <a:lnTo>
                        <a:pt x="849582" y="752586"/>
                      </a:lnTo>
                      <a:lnTo>
                        <a:pt x="861389" y="749234"/>
                      </a:lnTo>
                      <a:lnTo>
                        <a:pt x="871362" y="741298"/>
                      </a:lnTo>
                      <a:lnTo>
                        <a:pt x="877500" y="730182"/>
                      </a:lnTo>
                      <a:lnTo>
                        <a:pt x="878839" y="717994"/>
                      </a:lnTo>
                      <a:lnTo>
                        <a:pt x="875488" y="706187"/>
                      </a:lnTo>
                      <a:lnTo>
                        <a:pt x="867552" y="696213"/>
                      </a:lnTo>
                      <a:lnTo>
                        <a:pt x="843097" y="675547"/>
                      </a:lnTo>
                      <a:close/>
                    </a:path>
                    <a:path w="1067434" h="906779">
                      <a:moveTo>
                        <a:pt x="884443" y="626617"/>
                      </a:moveTo>
                      <a:lnTo>
                        <a:pt x="843097" y="675547"/>
                      </a:lnTo>
                      <a:lnTo>
                        <a:pt x="867552" y="696213"/>
                      </a:lnTo>
                      <a:lnTo>
                        <a:pt x="875488" y="706187"/>
                      </a:lnTo>
                      <a:lnTo>
                        <a:pt x="878839" y="717994"/>
                      </a:lnTo>
                      <a:lnTo>
                        <a:pt x="877500" y="730182"/>
                      </a:lnTo>
                      <a:lnTo>
                        <a:pt x="871362" y="741298"/>
                      </a:lnTo>
                      <a:lnTo>
                        <a:pt x="861389" y="749234"/>
                      </a:lnTo>
                      <a:lnTo>
                        <a:pt x="849582" y="752586"/>
                      </a:lnTo>
                      <a:lnTo>
                        <a:pt x="966574" y="752586"/>
                      </a:lnTo>
                      <a:lnTo>
                        <a:pt x="884443" y="626617"/>
                      </a:lnTo>
                      <a:close/>
                    </a:path>
                    <a:path w="1067434" h="906779">
                      <a:moveTo>
                        <a:pt x="29178" y="0"/>
                      </a:moveTo>
                      <a:lnTo>
                        <a:pt x="17357" y="3313"/>
                      </a:lnTo>
                      <a:lnTo>
                        <a:pt x="7381" y="11175"/>
                      </a:lnTo>
                      <a:lnTo>
                        <a:pt x="1315" y="22363"/>
                      </a:lnTo>
                      <a:lnTo>
                        <a:pt x="0" y="34575"/>
                      </a:lnTo>
                      <a:lnTo>
                        <a:pt x="3327" y="46358"/>
                      </a:lnTo>
                      <a:lnTo>
                        <a:pt x="11191" y="56260"/>
                      </a:lnTo>
                      <a:lnTo>
                        <a:pt x="801798" y="724420"/>
                      </a:lnTo>
                      <a:lnTo>
                        <a:pt x="843097" y="675547"/>
                      </a:lnTo>
                      <a:lnTo>
                        <a:pt x="52593" y="7492"/>
                      </a:lnTo>
                      <a:lnTo>
                        <a:pt x="41403" y="1353"/>
                      </a:lnTo>
                      <a:lnTo>
                        <a:pt x="29178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3" name="object 16"/>
                <p:cNvSpPr txBox="1"/>
                <p:nvPr/>
              </p:nvSpPr>
              <p:spPr>
                <a:xfrm>
                  <a:off x="6789040" y="2368360"/>
                  <a:ext cx="379095" cy="609870"/>
                </a:xfrm>
                <a:prstGeom prst="rect">
                  <a:avLst/>
                </a:prstGeom>
              </p:spPr>
              <p:txBody>
                <a:bodyPr vert="horz" wrap="square" lIns="0" tIns="12859" rIns="0" bIns="0" rtlCol="0">
                  <a:spAutoFit/>
                </a:bodyPr>
                <a:lstStyle/>
                <a:p>
                  <a:pPr marL="9525">
                    <a:spcBef>
                      <a:spcPts val="101"/>
                    </a:spcBef>
                  </a:pPr>
                  <a:r>
                    <a:rPr sz="2888" i="1" spc="-536" dirty="0">
                      <a:latin typeface="Times New Roman"/>
                      <a:cs typeface="Times New Roman"/>
                    </a:rPr>
                    <a:t>F</a:t>
                  </a:r>
                  <a:r>
                    <a:rPr sz="2531" spc="11" baseline="-24691" dirty="0">
                      <a:latin typeface="Times New Roman"/>
                      <a:cs typeface="Times New Roman"/>
                    </a:rPr>
                    <a:t>1</a:t>
                  </a:r>
                  <a:endParaRPr sz="2531" baseline="-24691"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14" name="object 17"/>
              <p:cNvSpPr/>
              <p:nvPr/>
            </p:nvSpPr>
            <p:spPr>
              <a:xfrm>
                <a:off x="7011056" y="2334108"/>
                <a:ext cx="279414" cy="43854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08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8C753A-82B4-4463-B998-05CDE70C6193}" type="slidenum">
              <a:rPr lang="zh-CN" altLang="en-US"/>
              <a:pPr>
                <a:defRPr/>
              </a:pPr>
              <a:t>14</a:t>
            </a:fld>
            <a:endParaRPr lang="en-US" altLang="zh-CN"/>
          </a:p>
        </p:txBody>
      </p:sp>
      <p:grpSp>
        <p:nvGrpSpPr>
          <p:cNvPr id="15379" name="Group 2"/>
          <p:cNvGrpSpPr>
            <a:grpSpLocks/>
          </p:cNvGrpSpPr>
          <p:nvPr/>
        </p:nvGrpSpPr>
        <p:grpSpPr bwMode="auto">
          <a:xfrm>
            <a:off x="5163979" y="1688306"/>
            <a:ext cx="2686050" cy="2686050"/>
            <a:chOff x="3216" y="612"/>
            <a:chExt cx="2256" cy="2352"/>
          </a:xfrm>
        </p:grpSpPr>
        <p:grpSp>
          <p:nvGrpSpPr>
            <p:cNvPr id="15446" name="Group 3"/>
            <p:cNvGrpSpPr>
              <a:grpSpLocks/>
            </p:cNvGrpSpPr>
            <p:nvPr/>
          </p:nvGrpSpPr>
          <p:grpSpPr bwMode="auto">
            <a:xfrm>
              <a:off x="3312" y="1332"/>
              <a:ext cx="1904" cy="1536"/>
              <a:chOff x="3312" y="1332"/>
              <a:chExt cx="1904" cy="1536"/>
            </a:xfrm>
          </p:grpSpPr>
          <p:grpSp>
            <p:nvGrpSpPr>
              <p:cNvPr id="15448" name="Group 4"/>
              <p:cNvGrpSpPr>
                <a:grpSpLocks/>
              </p:cNvGrpSpPr>
              <p:nvPr/>
            </p:nvGrpSpPr>
            <p:grpSpPr bwMode="auto">
              <a:xfrm>
                <a:off x="3312" y="1332"/>
                <a:ext cx="1904" cy="1536"/>
                <a:chOff x="3312" y="1332"/>
                <a:chExt cx="1904" cy="1536"/>
              </a:xfrm>
            </p:grpSpPr>
            <p:sp>
              <p:nvSpPr>
                <p:cNvPr id="15451" name="Line 5"/>
                <p:cNvSpPr>
                  <a:spLocks noChangeShapeType="1"/>
                </p:cNvSpPr>
                <p:nvPr/>
              </p:nvSpPr>
              <p:spPr bwMode="auto">
                <a:xfrm>
                  <a:off x="3792" y="2628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5452" name="Group 6"/>
                <p:cNvGrpSpPr>
                  <a:grpSpLocks/>
                </p:cNvGrpSpPr>
                <p:nvPr/>
              </p:nvGrpSpPr>
              <p:grpSpPr bwMode="auto">
                <a:xfrm>
                  <a:off x="3312" y="1860"/>
                  <a:ext cx="1904" cy="894"/>
                  <a:chOff x="3312" y="1860"/>
                  <a:chExt cx="1904" cy="894"/>
                </a:xfrm>
              </p:grpSpPr>
              <p:sp>
                <p:nvSpPr>
                  <p:cNvPr id="15455" name="Freeform 7"/>
                  <p:cNvSpPr>
                    <a:spLocks/>
                  </p:cNvSpPr>
                  <p:nvPr/>
                </p:nvSpPr>
                <p:spPr bwMode="auto">
                  <a:xfrm>
                    <a:off x="3312" y="1956"/>
                    <a:ext cx="1904" cy="798"/>
                  </a:xfrm>
                  <a:custGeom>
                    <a:avLst/>
                    <a:gdLst>
                      <a:gd name="T0" fmla="*/ 12 w 1904"/>
                      <a:gd name="T1" fmla="*/ 282 h 798"/>
                      <a:gd name="T2" fmla="*/ 128 w 1904"/>
                      <a:gd name="T3" fmla="*/ 96 h 798"/>
                      <a:gd name="T4" fmla="*/ 132 w 1904"/>
                      <a:gd name="T5" fmla="*/ 84 h 798"/>
                      <a:gd name="T6" fmla="*/ 312 w 1904"/>
                      <a:gd name="T7" fmla="*/ 12 h 798"/>
                      <a:gd name="T8" fmla="*/ 584 w 1904"/>
                      <a:gd name="T9" fmla="*/ 24 h 798"/>
                      <a:gd name="T10" fmla="*/ 846 w 1904"/>
                      <a:gd name="T11" fmla="*/ 84 h 798"/>
                      <a:gd name="T12" fmla="*/ 1160 w 1904"/>
                      <a:gd name="T13" fmla="*/ 24 h 798"/>
                      <a:gd name="T14" fmla="*/ 1472 w 1904"/>
                      <a:gd name="T15" fmla="*/ 0 h 798"/>
                      <a:gd name="T16" fmla="*/ 1710 w 1904"/>
                      <a:gd name="T17" fmla="*/ 66 h 798"/>
                      <a:gd name="T18" fmla="*/ 1878 w 1904"/>
                      <a:gd name="T19" fmla="*/ 234 h 798"/>
                      <a:gd name="T20" fmla="*/ 1904 w 1904"/>
                      <a:gd name="T21" fmla="*/ 480 h 798"/>
                      <a:gd name="T22" fmla="*/ 1760 w 1904"/>
                      <a:gd name="T23" fmla="*/ 672 h 798"/>
                      <a:gd name="T24" fmla="*/ 1472 w 1904"/>
                      <a:gd name="T25" fmla="*/ 768 h 798"/>
                      <a:gd name="T26" fmla="*/ 1230 w 1904"/>
                      <a:gd name="T27" fmla="*/ 798 h 798"/>
                      <a:gd name="T28" fmla="*/ 1072 w 1904"/>
                      <a:gd name="T29" fmla="*/ 760 h 798"/>
                      <a:gd name="T30" fmla="*/ 798 w 1904"/>
                      <a:gd name="T31" fmla="*/ 672 h 798"/>
                      <a:gd name="T32" fmla="*/ 504 w 1904"/>
                      <a:gd name="T33" fmla="*/ 702 h 798"/>
                      <a:gd name="T34" fmla="*/ 318 w 1904"/>
                      <a:gd name="T35" fmla="*/ 666 h 798"/>
                      <a:gd name="T36" fmla="*/ 108 w 1904"/>
                      <a:gd name="T37" fmla="*/ 564 h 798"/>
                      <a:gd name="T38" fmla="*/ 0 w 1904"/>
                      <a:gd name="T39" fmla="*/ 456 h 798"/>
                      <a:gd name="T40" fmla="*/ 6 w 1904"/>
                      <a:gd name="T41" fmla="*/ 282 h 798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904"/>
                      <a:gd name="T64" fmla="*/ 0 h 798"/>
                      <a:gd name="T65" fmla="*/ 1904 w 1904"/>
                      <a:gd name="T66" fmla="*/ 798 h 798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904" h="798">
                        <a:moveTo>
                          <a:pt x="12" y="282"/>
                        </a:moveTo>
                        <a:lnTo>
                          <a:pt x="128" y="96"/>
                        </a:lnTo>
                        <a:lnTo>
                          <a:pt x="132" y="84"/>
                        </a:lnTo>
                        <a:lnTo>
                          <a:pt x="312" y="12"/>
                        </a:lnTo>
                        <a:lnTo>
                          <a:pt x="584" y="24"/>
                        </a:lnTo>
                        <a:lnTo>
                          <a:pt x="846" y="84"/>
                        </a:lnTo>
                        <a:lnTo>
                          <a:pt x="1160" y="24"/>
                        </a:lnTo>
                        <a:lnTo>
                          <a:pt x="1472" y="0"/>
                        </a:lnTo>
                        <a:lnTo>
                          <a:pt x="1710" y="66"/>
                        </a:lnTo>
                        <a:lnTo>
                          <a:pt x="1878" y="234"/>
                        </a:lnTo>
                        <a:lnTo>
                          <a:pt x="1904" y="480"/>
                        </a:lnTo>
                        <a:lnTo>
                          <a:pt x="1760" y="672"/>
                        </a:lnTo>
                        <a:lnTo>
                          <a:pt x="1472" y="768"/>
                        </a:lnTo>
                        <a:lnTo>
                          <a:pt x="1230" y="798"/>
                        </a:lnTo>
                        <a:lnTo>
                          <a:pt x="1072" y="760"/>
                        </a:lnTo>
                        <a:lnTo>
                          <a:pt x="798" y="672"/>
                        </a:lnTo>
                        <a:lnTo>
                          <a:pt x="504" y="702"/>
                        </a:lnTo>
                        <a:lnTo>
                          <a:pt x="318" y="666"/>
                        </a:lnTo>
                        <a:lnTo>
                          <a:pt x="108" y="564"/>
                        </a:lnTo>
                        <a:lnTo>
                          <a:pt x="0" y="456"/>
                        </a:lnTo>
                        <a:lnTo>
                          <a:pt x="6" y="282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7BAF13"/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6" name="Freeform 8"/>
                  <p:cNvSpPr>
                    <a:spLocks/>
                  </p:cNvSpPr>
                  <p:nvPr/>
                </p:nvSpPr>
                <p:spPr bwMode="auto">
                  <a:xfrm>
                    <a:off x="3312" y="1860"/>
                    <a:ext cx="1904" cy="798"/>
                  </a:xfrm>
                  <a:custGeom>
                    <a:avLst/>
                    <a:gdLst>
                      <a:gd name="T0" fmla="*/ 12 w 1904"/>
                      <a:gd name="T1" fmla="*/ 282 h 798"/>
                      <a:gd name="T2" fmla="*/ 128 w 1904"/>
                      <a:gd name="T3" fmla="*/ 96 h 798"/>
                      <a:gd name="T4" fmla="*/ 132 w 1904"/>
                      <a:gd name="T5" fmla="*/ 84 h 798"/>
                      <a:gd name="T6" fmla="*/ 312 w 1904"/>
                      <a:gd name="T7" fmla="*/ 12 h 798"/>
                      <a:gd name="T8" fmla="*/ 584 w 1904"/>
                      <a:gd name="T9" fmla="*/ 24 h 798"/>
                      <a:gd name="T10" fmla="*/ 846 w 1904"/>
                      <a:gd name="T11" fmla="*/ 84 h 798"/>
                      <a:gd name="T12" fmla="*/ 1160 w 1904"/>
                      <a:gd name="T13" fmla="*/ 24 h 798"/>
                      <a:gd name="T14" fmla="*/ 1472 w 1904"/>
                      <a:gd name="T15" fmla="*/ 0 h 798"/>
                      <a:gd name="T16" fmla="*/ 1710 w 1904"/>
                      <a:gd name="T17" fmla="*/ 66 h 798"/>
                      <a:gd name="T18" fmla="*/ 1878 w 1904"/>
                      <a:gd name="T19" fmla="*/ 234 h 798"/>
                      <a:gd name="T20" fmla="*/ 1904 w 1904"/>
                      <a:gd name="T21" fmla="*/ 480 h 798"/>
                      <a:gd name="T22" fmla="*/ 1760 w 1904"/>
                      <a:gd name="T23" fmla="*/ 672 h 798"/>
                      <a:gd name="T24" fmla="*/ 1472 w 1904"/>
                      <a:gd name="T25" fmla="*/ 768 h 798"/>
                      <a:gd name="T26" fmla="*/ 1230 w 1904"/>
                      <a:gd name="T27" fmla="*/ 798 h 798"/>
                      <a:gd name="T28" fmla="*/ 1072 w 1904"/>
                      <a:gd name="T29" fmla="*/ 760 h 798"/>
                      <a:gd name="T30" fmla="*/ 798 w 1904"/>
                      <a:gd name="T31" fmla="*/ 672 h 798"/>
                      <a:gd name="T32" fmla="*/ 504 w 1904"/>
                      <a:gd name="T33" fmla="*/ 702 h 798"/>
                      <a:gd name="T34" fmla="*/ 318 w 1904"/>
                      <a:gd name="T35" fmla="*/ 666 h 798"/>
                      <a:gd name="T36" fmla="*/ 108 w 1904"/>
                      <a:gd name="T37" fmla="*/ 564 h 798"/>
                      <a:gd name="T38" fmla="*/ 0 w 1904"/>
                      <a:gd name="T39" fmla="*/ 456 h 798"/>
                      <a:gd name="T40" fmla="*/ 6 w 1904"/>
                      <a:gd name="T41" fmla="*/ 282 h 798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1904"/>
                      <a:gd name="T64" fmla="*/ 0 h 798"/>
                      <a:gd name="T65" fmla="*/ 1904 w 1904"/>
                      <a:gd name="T66" fmla="*/ 798 h 798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1904" h="798">
                        <a:moveTo>
                          <a:pt x="12" y="282"/>
                        </a:moveTo>
                        <a:lnTo>
                          <a:pt x="128" y="96"/>
                        </a:lnTo>
                        <a:lnTo>
                          <a:pt x="132" y="84"/>
                        </a:lnTo>
                        <a:lnTo>
                          <a:pt x="312" y="12"/>
                        </a:lnTo>
                        <a:lnTo>
                          <a:pt x="584" y="24"/>
                        </a:lnTo>
                        <a:lnTo>
                          <a:pt x="846" y="84"/>
                        </a:lnTo>
                        <a:lnTo>
                          <a:pt x="1160" y="24"/>
                        </a:lnTo>
                        <a:lnTo>
                          <a:pt x="1472" y="0"/>
                        </a:lnTo>
                        <a:lnTo>
                          <a:pt x="1710" y="66"/>
                        </a:lnTo>
                        <a:lnTo>
                          <a:pt x="1878" y="234"/>
                        </a:lnTo>
                        <a:lnTo>
                          <a:pt x="1904" y="480"/>
                        </a:lnTo>
                        <a:lnTo>
                          <a:pt x="1760" y="672"/>
                        </a:lnTo>
                        <a:lnTo>
                          <a:pt x="1472" y="768"/>
                        </a:lnTo>
                        <a:lnTo>
                          <a:pt x="1230" y="798"/>
                        </a:lnTo>
                        <a:lnTo>
                          <a:pt x="1072" y="760"/>
                        </a:lnTo>
                        <a:lnTo>
                          <a:pt x="798" y="672"/>
                        </a:lnTo>
                        <a:lnTo>
                          <a:pt x="504" y="702"/>
                        </a:lnTo>
                        <a:lnTo>
                          <a:pt x="318" y="666"/>
                        </a:lnTo>
                        <a:lnTo>
                          <a:pt x="108" y="564"/>
                        </a:lnTo>
                        <a:lnTo>
                          <a:pt x="0" y="456"/>
                        </a:lnTo>
                        <a:lnTo>
                          <a:pt x="6" y="282"/>
                        </a:lnTo>
                      </a:path>
                    </a:pathLst>
                  </a:custGeom>
                  <a:solidFill>
                    <a:srgbClr val="CCFF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53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792" y="1332"/>
                  <a:ext cx="0" cy="8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5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464" y="2157"/>
                  <a:ext cx="336" cy="3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100" i="1">
                      <a:latin typeface="Times New Roman" pitchFamily="18" charset="0"/>
                    </a:rPr>
                    <a:t>P</a:t>
                  </a:r>
                </a:p>
              </p:txBody>
            </p:sp>
            <p:graphicFrame>
              <p:nvGraphicFramePr>
                <p:cNvPr id="15377" name="Object 11"/>
                <p:cNvGraphicFramePr>
                  <a:graphicFrameLocks noChangeAspect="1"/>
                </p:cNvGraphicFramePr>
                <p:nvPr/>
              </p:nvGraphicFramePr>
              <p:xfrm>
                <a:off x="3840" y="1524"/>
                <a:ext cx="196" cy="19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2799" name="公式" r:id="rId4" imgW="164880" imgH="164880" progId="Equation.3">
                        <p:embed/>
                      </p:oleObj>
                    </mc:Choice>
                    <mc:Fallback>
                      <p:oleObj name="公式" r:id="rId4" imgW="164880" imgH="164880" progId="Equation.3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40" y="1524"/>
                              <a:ext cx="196" cy="19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5450" name="Text Box 13"/>
              <p:cNvSpPr txBox="1">
                <a:spLocks noChangeArrowheads="1"/>
              </p:cNvSpPr>
              <p:nvPr/>
            </p:nvSpPr>
            <p:spPr bwMode="auto">
              <a:xfrm>
                <a:off x="3552" y="2109"/>
                <a:ext cx="318" cy="3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100" i="1">
                    <a:solidFill>
                      <a:srgbClr val="1C1C1C"/>
                    </a:solidFill>
                    <a:latin typeface="Times New Roman" pitchFamily="18" charset="0"/>
                  </a:rPr>
                  <a:t>O</a:t>
                </a:r>
              </a:p>
            </p:txBody>
          </p:sp>
        </p:grpSp>
        <p:sp>
          <p:nvSpPr>
            <p:cNvPr id="15447" name="Rectangle 14"/>
            <p:cNvSpPr>
              <a:spLocks noChangeArrowheads="1"/>
            </p:cNvSpPr>
            <p:nvPr/>
          </p:nvSpPr>
          <p:spPr bwMode="auto">
            <a:xfrm>
              <a:off x="3216" y="612"/>
              <a:ext cx="2256" cy="235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sz="2100" b="1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5442" name="Group 16"/>
          <p:cNvGrpSpPr>
            <a:grpSpLocks/>
          </p:cNvGrpSpPr>
          <p:nvPr/>
        </p:nvGrpSpPr>
        <p:grpSpPr bwMode="auto">
          <a:xfrm>
            <a:off x="6769656" y="2588419"/>
            <a:ext cx="800100" cy="898922"/>
            <a:chOff x="4608" y="1693"/>
            <a:chExt cx="672" cy="755"/>
          </a:xfrm>
        </p:grpSpPr>
        <p:sp>
          <p:nvSpPr>
            <p:cNvPr id="15445" name="Line 17"/>
            <p:cNvSpPr>
              <a:spLocks noChangeShapeType="1"/>
            </p:cNvSpPr>
            <p:nvPr/>
          </p:nvSpPr>
          <p:spPr bwMode="auto">
            <a:xfrm flipV="1">
              <a:off x="4608" y="1776"/>
              <a:ext cx="672" cy="67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76" name="Object 18"/>
            <p:cNvGraphicFramePr>
              <a:graphicFrameLocks noChangeAspect="1"/>
            </p:cNvGraphicFramePr>
            <p:nvPr/>
          </p:nvGraphicFramePr>
          <p:xfrm>
            <a:off x="4944" y="1693"/>
            <a:ext cx="23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0" name="公式" r:id="rId6" imgW="228600" imgH="266400" progId="Equation.3">
                    <p:embed/>
                  </p:oleObj>
                </mc:Choice>
                <mc:Fallback>
                  <p:oleObj name="公式" r:id="rId6" imgW="228600" imgH="2664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693"/>
                          <a:ext cx="238" cy="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443" name="Group 19"/>
          <p:cNvGrpSpPr>
            <a:grpSpLocks/>
          </p:cNvGrpSpPr>
          <p:nvPr/>
        </p:nvGrpSpPr>
        <p:grpSpPr bwMode="auto">
          <a:xfrm>
            <a:off x="5849304" y="3182541"/>
            <a:ext cx="903685" cy="314325"/>
            <a:chOff x="3338" y="754"/>
            <a:chExt cx="759" cy="264"/>
          </a:xfrm>
        </p:grpSpPr>
        <p:graphicFrame>
          <p:nvGraphicFramePr>
            <p:cNvPr id="15375" name="Object 21"/>
            <p:cNvGraphicFramePr>
              <a:graphicFrameLocks noChangeAspect="1"/>
            </p:cNvGraphicFramePr>
            <p:nvPr/>
          </p:nvGraphicFramePr>
          <p:xfrm>
            <a:off x="3651" y="754"/>
            <a:ext cx="20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1" name="公式" r:id="rId8" imgW="177480" imgH="215640" progId="Equation.3">
                    <p:embed/>
                  </p:oleObj>
                </mc:Choice>
                <mc:Fallback>
                  <p:oleObj name="公式" r:id="rId8" imgW="177480" imgH="2156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754"/>
                          <a:ext cx="208" cy="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44" name="Line 20"/>
            <p:cNvSpPr>
              <a:spLocks noChangeShapeType="1"/>
            </p:cNvSpPr>
            <p:nvPr/>
          </p:nvSpPr>
          <p:spPr bwMode="auto">
            <a:xfrm>
              <a:off x="3338" y="1018"/>
              <a:ext cx="759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437" name="Line 23"/>
          <p:cNvSpPr>
            <a:spLocks noChangeShapeType="1"/>
          </p:cNvSpPr>
          <p:nvPr/>
        </p:nvSpPr>
        <p:spPr bwMode="auto">
          <a:xfrm flipH="1">
            <a:off x="6231019" y="3522107"/>
            <a:ext cx="514350" cy="5715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438" name="Group 24"/>
          <p:cNvGrpSpPr>
            <a:grpSpLocks/>
          </p:cNvGrpSpPr>
          <p:nvPr/>
        </p:nvGrpSpPr>
        <p:grpSpPr bwMode="auto">
          <a:xfrm>
            <a:off x="6806329" y="3168730"/>
            <a:ext cx="971550" cy="395288"/>
            <a:chOff x="4608" y="2026"/>
            <a:chExt cx="816" cy="332"/>
          </a:xfrm>
        </p:grpSpPr>
        <p:sp>
          <p:nvSpPr>
            <p:cNvPr id="15441" name="Line 25"/>
            <p:cNvSpPr>
              <a:spLocks noChangeShapeType="1"/>
            </p:cNvSpPr>
            <p:nvPr/>
          </p:nvSpPr>
          <p:spPr bwMode="auto">
            <a:xfrm>
              <a:off x="4608" y="2300"/>
              <a:ext cx="816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74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0713629"/>
                </p:ext>
              </p:extLst>
            </p:nvPr>
          </p:nvGraphicFramePr>
          <p:xfrm>
            <a:off x="4734" y="2026"/>
            <a:ext cx="237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2" name="公式" r:id="rId10" imgW="101520" imgH="139680" progId="Equation.3">
                    <p:embed/>
                  </p:oleObj>
                </mc:Choice>
                <mc:Fallback>
                  <p:oleObj name="公式" r:id="rId10" imgW="101520" imgH="1396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4" y="2026"/>
                          <a:ext cx="237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439" name="Group 27"/>
          <p:cNvGrpSpPr>
            <a:grpSpLocks/>
          </p:cNvGrpSpPr>
          <p:nvPr/>
        </p:nvGrpSpPr>
        <p:grpSpPr bwMode="auto">
          <a:xfrm>
            <a:off x="5853115" y="3522107"/>
            <a:ext cx="611981" cy="452438"/>
            <a:chOff x="3785" y="2304"/>
            <a:chExt cx="514" cy="380"/>
          </a:xfrm>
        </p:grpSpPr>
        <p:graphicFrame>
          <p:nvGraphicFramePr>
            <p:cNvPr id="15373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2012684"/>
                </p:ext>
              </p:extLst>
            </p:nvPr>
          </p:nvGraphicFramePr>
          <p:xfrm>
            <a:off x="3785" y="2412"/>
            <a:ext cx="20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3" name="公式" r:id="rId12" imgW="190440" imgH="253800" progId="Equation.3">
                    <p:embed/>
                  </p:oleObj>
                </mc:Choice>
                <mc:Fallback>
                  <p:oleObj name="公式" r:id="rId12" imgW="190440" imgH="2538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5" y="2412"/>
                          <a:ext cx="205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40" name="Line 29"/>
            <p:cNvSpPr>
              <a:spLocks noChangeShapeType="1"/>
            </p:cNvSpPr>
            <p:nvPr/>
          </p:nvSpPr>
          <p:spPr bwMode="auto">
            <a:xfrm>
              <a:off x="3792" y="2304"/>
              <a:ext cx="432" cy="336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prstDash val="sys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" name="Line 29"/>
            <p:cNvSpPr>
              <a:spLocks noChangeShapeType="1"/>
            </p:cNvSpPr>
            <p:nvPr/>
          </p:nvSpPr>
          <p:spPr bwMode="auto">
            <a:xfrm>
              <a:off x="4215" y="2510"/>
              <a:ext cx="84" cy="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" name="Line 29"/>
            <p:cNvSpPr>
              <a:spLocks noChangeShapeType="1"/>
            </p:cNvSpPr>
            <p:nvPr/>
          </p:nvSpPr>
          <p:spPr bwMode="auto">
            <a:xfrm rot="16200000">
              <a:off x="4157" y="2509"/>
              <a:ext cx="71" cy="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1700" y="2621152"/>
            <a:ext cx="2339340" cy="430024"/>
            <a:chOff x="579120" y="3449953"/>
            <a:chExt cx="3119120" cy="573365"/>
          </a:xfrm>
        </p:grpSpPr>
        <p:sp>
          <p:nvSpPr>
            <p:cNvPr id="15436" name="Text Box 33"/>
            <p:cNvSpPr txBox="1">
              <a:spLocks noChangeArrowheads="1"/>
            </p:cNvSpPr>
            <p:nvPr/>
          </p:nvSpPr>
          <p:spPr bwMode="auto">
            <a:xfrm>
              <a:off x="579120" y="3469321"/>
              <a:ext cx="3119120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其中  </a:t>
              </a:r>
              <a:r>
                <a:rPr lang="en-US" altLang="zh-CN" sz="2100" b="1" dirty="0">
                  <a:solidFill>
                    <a:srgbClr val="0000FF"/>
                  </a:solidFill>
                  <a:latin typeface="Times New Roman" pitchFamily="18" charset="0"/>
                </a:rPr>
                <a:t>  </a:t>
              </a: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称为力臂</a:t>
              </a:r>
            </a:p>
          </p:txBody>
        </p:sp>
        <p:graphicFrame>
          <p:nvGraphicFramePr>
            <p:cNvPr id="15372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2392229"/>
                </p:ext>
              </p:extLst>
            </p:nvPr>
          </p:nvGraphicFramePr>
          <p:xfrm>
            <a:off x="1321131" y="3449953"/>
            <a:ext cx="649909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4" name="Equation" r:id="rId14" imgW="139680" imgH="177480" progId="Equation.DSMT4">
                    <p:embed/>
                  </p:oleObj>
                </mc:Choice>
                <mc:Fallback>
                  <p:oleObj name="Equation" r:id="rId14" imgW="139680" imgH="17748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1131" y="3449953"/>
                          <a:ext cx="649909" cy="5588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84" name="Rectangle 40"/>
          <p:cNvSpPr>
            <a:spLocks noChangeArrowheads="1"/>
          </p:cNvSpPr>
          <p:nvPr/>
        </p:nvSpPr>
        <p:spPr bwMode="auto">
          <a:xfrm>
            <a:off x="1282065" y="871538"/>
            <a:ext cx="193357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一、力矩 </a:t>
            </a:r>
          </a:p>
        </p:txBody>
      </p:sp>
      <p:grpSp>
        <p:nvGrpSpPr>
          <p:cNvPr id="15407" name="Group 45"/>
          <p:cNvGrpSpPr>
            <a:grpSpLocks/>
          </p:cNvGrpSpPr>
          <p:nvPr/>
        </p:nvGrpSpPr>
        <p:grpSpPr bwMode="auto">
          <a:xfrm>
            <a:off x="5514263" y="1717936"/>
            <a:ext cx="483394" cy="952500"/>
            <a:chOff x="4335" y="680"/>
            <a:chExt cx="406" cy="800"/>
          </a:xfrm>
        </p:grpSpPr>
        <p:sp>
          <p:nvSpPr>
            <p:cNvPr id="15408" name="Line 46"/>
            <p:cNvSpPr>
              <a:spLocks noChangeShapeType="1"/>
            </p:cNvSpPr>
            <p:nvPr/>
          </p:nvSpPr>
          <p:spPr bwMode="auto">
            <a:xfrm>
              <a:off x="4597" y="680"/>
              <a:ext cx="5" cy="35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stealth" w="med" len="lg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409" name="Group 47"/>
            <p:cNvGrpSpPr>
              <a:grpSpLocks/>
            </p:cNvGrpSpPr>
            <p:nvPr/>
          </p:nvGrpSpPr>
          <p:grpSpPr bwMode="auto">
            <a:xfrm>
              <a:off x="4335" y="998"/>
              <a:ext cx="406" cy="482"/>
              <a:chOff x="3792" y="3312"/>
              <a:chExt cx="668" cy="816"/>
            </a:xfrm>
          </p:grpSpPr>
          <p:grpSp>
            <p:nvGrpSpPr>
              <p:cNvPr id="15410" name="Group 48"/>
              <p:cNvGrpSpPr>
                <a:grpSpLocks/>
              </p:cNvGrpSpPr>
              <p:nvPr/>
            </p:nvGrpSpPr>
            <p:grpSpPr bwMode="auto">
              <a:xfrm>
                <a:off x="4018" y="3312"/>
                <a:ext cx="442" cy="593"/>
                <a:chOff x="1054" y="3120"/>
                <a:chExt cx="814" cy="801"/>
              </a:xfrm>
            </p:grpSpPr>
            <p:sp>
              <p:nvSpPr>
                <p:cNvPr id="15418" name="Freeform 49"/>
                <p:cNvSpPr>
                  <a:spLocks/>
                </p:cNvSpPr>
                <p:nvPr/>
              </p:nvSpPr>
              <p:spPr bwMode="auto">
                <a:xfrm>
                  <a:off x="1054" y="3120"/>
                  <a:ext cx="814" cy="801"/>
                </a:xfrm>
                <a:custGeom>
                  <a:avLst/>
                  <a:gdLst>
                    <a:gd name="T0" fmla="*/ 185 w 815"/>
                    <a:gd name="T1" fmla="*/ 790 h 801"/>
                    <a:gd name="T2" fmla="*/ 253 w 815"/>
                    <a:gd name="T3" fmla="*/ 786 h 801"/>
                    <a:gd name="T4" fmla="*/ 350 w 815"/>
                    <a:gd name="T5" fmla="*/ 768 h 801"/>
                    <a:gd name="T6" fmla="*/ 481 w 815"/>
                    <a:gd name="T7" fmla="*/ 725 h 801"/>
                    <a:gd name="T8" fmla="*/ 662 w 815"/>
                    <a:gd name="T9" fmla="*/ 657 h 801"/>
                    <a:gd name="T10" fmla="*/ 706 w 815"/>
                    <a:gd name="T11" fmla="*/ 624 h 801"/>
                    <a:gd name="T12" fmla="*/ 775 w 815"/>
                    <a:gd name="T13" fmla="*/ 529 h 801"/>
                    <a:gd name="T14" fmla="*/ 814 w 815"/>
                    <a:gd name="T15" fmla="*/ 469 h 801"/>
                    <a:gd name="T16" fmla="*/ 777 w 815"/>
                    <a:gd name="T17" fmla="*/ 432 h 801"/>
                    <a:gd name="T18" fmla="*/ 777 w 815"/>
                    <a:gd name="T19" fmla="*/ 404 h 801"/>
                    <a:gd name="T20" fmla="*/ 807 w 815"/>
                    <a:gd name="T21" fmla="*/ 356 h 801"/>
                    <a:gd name="T22" fmla="*/ 800 w 815"/>
                    <a:gd name="T23" fmla="*/ 317 h 801"/>
                    <a:gd name="T24" fmla="*/ 747 w 815"/>
                    <a:gd name="T25" fmla="*/ 292 h 801"/>
                    <a:gd name="T26" fmla="*/ 763 w 815"/>
                    <a:gd name="T27" fmla="*/ 257 h 801"/>
                    <a:gd name="T28" fmla="*/ 741 w 815"/>
                    <a:gd name="T29" fmla="*/ 213 h 801"/>
                    <a:gd name="T30" fmla="*/ 665 w 815"/>
                    <a:gd name="T31" fmla="*/ 201 h 801"/>
                    <a:gd name="T32" fmla="*/ 635 w 815"/>
                    <a:gd name="T33" fmla="*/ 169 h 801"/>
                    <a:gd name="T34" fmla="*/ 575 w 815"/>
                    <a:gd name="T35" fmla="*/ 156 h 801"/>
                    <a:gd name="T36" fmla="*/ 454 w 815"/>
                    <a:gd name="T37" fmla="*/ 158 h 801"/>
                    <a:gd name="T38" fmla="*/ 378 w 815"/>
                    <a:gd name="T39" fmla="*/ 182 h 801"/>
                    <a:gd name="T40" fmla="*/ 325 w 815"/>
                    <a:gd name="T41" fmla="*/ 230 h 801"/>
                    <a:gd name="T42" fmla="*/ 280 w 815"/>
                    <a:gd name="T43" fmla="*/ 290 h 801"/>
                    <a:gd name="T44" fmla="*/ 301 w 815"/>
                    <a:gd name="T45" fmla="*/ 312 h 801"/>
                    <a:gd name="T46" fmla="*/ 347 w 815"/>
                    <a:gd name="T47" fmla="*/ 315 h 801"/>
                    <a:gd name="T48" fmla="*/ 384 w 815"/>
                    <a:gd name="T49" fmla="*/ 289 h 801"/>
                    <a:gd name="T50" fmla="*/ 354 w 815"/>
                    <a:gd name="T51" fmla="*/ 315 h 801"/>
                    <a:gd name="T52" fmla="*/ 339 w 815"/>
                    <a:gd name="T53" fmla="*/ 321 h 801"/>
                    <a:gd name="T54" fmla="*/ 309 w 815"/>
                    <a:gd name="T55" fmla="*/ 340 h 801"/>
                    <a:gd name="T56" fmla="*/ 257 w 815"/>
                    <a:gd name="T57" fmla="*/ 332 h 801"/>
                    <a:gd name="T58" fmla="*/ 249 w 815"/>
                    <a:gd name="T59" fmla="*/ 305 h 801"/>
                    <a:gd name="T60" fmla="*/ 257 w 815"/>
                    <a:gd name="T61" fmla="*/ 217 h 801"/>
                    <a:gd name="T62" fmla="*/ 289 w 815"/>
                    <a:gd name="T63" fmla="*/ 126 h 801"/>
                    <a:gd name="T64" fmla="*/ 290 w 815"/>
                    <a:gd name="T65" fmla="*/ 41 h 801"/>
                    <a:gd name="T66" fmla="*/ 259 w 815"/>
                    <a:gd name="T67" fmla="*/ 9 h 801"/>
                    <a:gd name="T68" fmla="*/ 192 w 815"/>
                    <a:gd name="T69" fmla="*/ 7 h 801"/>
                    <a:gd name="T70" fmla="*/ 168 w 815"/>
                    <a:gd name="T71" fmla="*/ 65 h 801"/>
                    <a:gd name="T72" fmla="*/ 137 w 815"/>
                    <a:gd name="T73" fmla="*/ 130 h 801"/>
                    <a:gd name="T74" fmla="*/ 122 w 815"/>
                    <a:gd name="T75" fmla="*/ 153 h 801"/>
                    <a:gd name="T76" fmla="*/ 106 w 815"/>
                    <a:gd name="T77" fmla="*/ 183 h 801"/>
                    <a:gd name="T78" fmla="*/ 62 w 815"/>
                    <a:gd name="T79" fmla="*/ 311 h 801"/>
                    <a:gd name="T80" fmla="*/ 23 w 815"/>
                    <a:gd name="T81" fmla="*/ 462 h 801"/>
                    <a:gd name="T82" fmla="*/ 0 w 815"/>
                    <a:gd name="T83" fmla="*/ 554 h 80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815"/>
                    <a:gd name="T127" fmla="*/ 0 h 801"/>
                    <a:gd name="T128" fmla="*/ 815 w 815"/>
                    <a:gd name="T129" fmla="*/ 801 h 801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815" h="801">
                      <a:moveTo>
                        <a:pt x="132" y="800"/>
                      </a:moveTo>
                      <a:lnTo>
                        <a:pt x="162" y="792"/>
                      </a:lnTo>
                      <a:lnTo>
                        <a:pt x="185" y="790"/>
                      </a:lnTo>
                      <a:lnTo>
                        <a:pt x="208" y="783"/>
                      </a:lnTo>
                      <a:lnTo>
                        <a:pt x="224" y="784"/>
                      </a:lnTo>
                      <a:lnTo>
                        <a:pt x="253" y="786"/>
                      </a:lnTo>
                      <a:lnTo>
                        <a:pt x="284" y="783"/>
                      </a:lnTo>
                      <a:lnTo>
                        <a:pt x="314" y="775"/>
                      </a:lnTo>
                      <a:lnTo>
                        <a:pt x="350" y="768"/>
                      </a:lnTo>
                      <a:lnTo>
                        <a:pt x="388" y="759"/>
                      </a:lnTo>
                      <a:lnTo>
                        <a:pt x="426" y="745"/>
                      </a:lnTo>
                      <a:lnTo>
                        <a:pt x="481" y="725"/>
                      </a:lnTo>
                      <a:lnTo>
                        <a:pt x="533" y="703"/>
                      </a:lnTo>
                      <a:lnTo>
                        <a:pt x="602" y="677"/>
                      </a:lnTo>
                      <a:lnTo>
                        <a:pt x="662" y="657"/>
                      </a:lnTo>
                      <a:lnTo>
                        <a:pt x="684" y="649"/>
                      </a:lnTo>
                      <a:lnTo>
                        <a:pt x="701" y="636"/>
                      </a:lnTo>
                      <a:lnTo>
                        <a:pt x="706" y="624"/>
                      </a:lnTo>
                      <a:lnTo>
                        <a:pt x="721" y="605"/>
                      </a:lnTo>
                      <a:lnTo>
                        <a:pt x="744" y="575"/>
                      </a:lnTo>
                      <a:lnTo>
                        <a:pt x="775" y="529"/>
                      </a:lnTo>
                      <a:lnTo>
                        <a:pt x="799" y="504"/>
                      </a:lnTo>
                      <a:lnTo>
                        <a:pt x="806" y="481"/>
                      </a:lnTo>
                      <a:lnTo>
                        <a:pt x="814" y="469"/>
                      </a:lnTo>
                      <a:lnTo>
                        <a:pt x="806" y="452"/>
                      </a:lnTo>
                      <a:lnTo>
                        <a:pt x="792" y="437"/>
                      </a:lnTo>
                      <a:lnTo>
                        <a:pt x="777" y="432"/>
                      </a:lnTo>
                      <a:lnTo>
                        <a:pt x="768" y="427"/>
                      </a:lnTo>
                      <a:lnTo>
                        <a:pt x="768" y="416"/>
                      </a:lnTo>
                      <a:lnTo>
                        <a:pt x="777" y="404"/>
                      </a:lnTo>
                      <a:lnTo>
                        <a:pt x="784" y="392"/>
                      </a:lnTo>
                      <a:lnTo>
                        <a:pt x="799" y="374"/>
                      </a:lnTo>
                      <a:lnTo>
                        <a:pt x="807" y="356"/>
                      </a:lnTo>
                      <a:lnTo>
                        <a:pt x="808" y="344"/>
                      </a:lnTo>
                      <a:lnTo>
                        <a:pt x="808" y="327"/>
                      </a:lnTo>
                      <a:lnTo>
                        <a:pt x="800" y="317"/>
                      </a:lnTo>
                      <a:lnTo>
                        <a:pt x="784" y="307"/>
                      </a:lnTo>
                      <a:lnTo>
                        <a:pt x="762" y="297"/>
                      </a:lnTo>
                      <a:lnTo>
                        <a:pt x="747" y="292"/>
                      </a:lnTo>
                      <a:lnTo>
                        <a:pt x="747" y="281"/>
                      </a:lnTo>
                      <a:lnTo>
                        <a:pt x="754" y="269"/>
                      </a:lnTo>
                      <a:lnTo>
                        <a:pt x="763" y="257"/>
                      </a:lnTo>
                      <a:lnTo>
                        <a:pt x="755" y="241"/>
                      </a:lnTo>
                      <a:lnTo>
                        <a:pt x="756" y="222"/>
                      </a:lnTo>
                      <a:lnTo>
                        <a:pt x="741" y="213"/>
                      </a:lnTo>
                      <a:lnTo>
                        <a:pt x="726" y="209"/>
                      </a:lnTo>
                      <a:lnTo>
                        <a:pt x="696" y="205"/>
                      </a:lnTo>
                      <a:lnTo>
                        <a:pt x="665" y="201"/>
                      </a:lnTo>
                      <a:lnTo>
                        <a:pt x="651" y="202"/>
                      </a:lnTo>
                      <a:lnTo>
                        <a:pt x="643" y="180"/>
                      </a:lnTo>
                      <a:lnTo>
                        <a:pt x="635" y="169"/>
                      </a:lnTo>
                      <a:lnTo>
                        <a:pt x="620" y="158"/>
                      </a:lnTo>
                      <a:lnTo>
                        <a:pt x="599" y="154"/>
                      </a:lnTo>
                      <a:lnTo>
                        <a:pt x="575" y="156"/>
                      </a:lnTo>
                      <a:lnTo>
                        <a:pt x="545" y="158"/>
                      </a:lnTo>
                      <a:lnTo>
                        <a:pt x="507" y="155"/>
                      </a:lnTo>
                      <a:lnTo>
                        <a:pt x="454" y="158"/>
                      </a:lnTo>
                      <a:lnTo>
                        <a:pt x="430" y="160"/>
                      </a:lnTo>
                      <a:lnTo>
                        <a:pt x="409" y="168"/>
                      </a:lnTo>
                      <a:lnTo>
                        <a:pt x="378" y="182"/>
                      </a:lnTo>
                      <a:lnTo>
                        <a:pt x="354" y="195"/>
                      </a:lnTo>
                      <a:lnTo>
                        <a:pt x="340" y="212"/>
                      </a:lnTo>
                      <a:lnTo>
                        <a:pt x="325" y="230"/>
                      </a:lnTo>
                      <a:lnTo>
                        <a:pt x="302" y="255"/>
                      </a:lnTo>
                      <a:lnTo>
                        <a:pt x="288" y="278"/>
                      </a:lnTo>
                      <a:lnTo>
                        <a:pt x="280" y="290"/>
                      </a:lnTo>
                      <a:lnTo>
                        <a:pt x="288" y="296"/>
                      </a:lnTo>
                      <a:lnTo>
                        <a:pt x="294" y="307"/>
                      </a:lnTo>
                      <a:lnTo>
                        <a:pt x="301" y="312"/>
                      </a:lnTo>
                      <a:lnTo>
                        <a:pt x="316" y="317"/>
                      </a:lnTo>
                      <a:lnTo>
                        <a:pt x="332" y="315"/>
                      </a:lnTo>
                      <a:lnTo>
                        <a:pt x="347" y="315"/>
                      </a:lnTo>
                      <a:lnTo>
                        <a:pt x="363" y="302"/>
                      </a:lnTo>
                      <a:lnTo>
                        <a:pt x="377" y="295"/>
                      </a:lnTo>
                      <a:lnTo>
                        <a:pt x="384" y="289"/>
                      </a:lnTo>
                      <a:lnTo>
                        <a:pt x="400" y="282"/>
                      </a:lnTo>
                      <a:lnTo>
                        <a:pt x="385" y="294"/>
                      </a:lnTo>
                      <a:lnTo>
                        <a:pt x="354" y="315"/>
                      </a:lnTo>
                      <a:lnTo>
                        <a:pt x="363" y="319"/>
                      </a:lnTo>
                      <a:lnTo>
                        <a:pt x="354" y="320"/>
                      </a:lnTo>
                      <a:lnTo>
                        <a:pt x="339" y="321"/>
                      </a:lnTo>
                      <a:lnTo>
                        <a:pt x="332" y="327"/>
                      </a:lnTo>
                      <a:lnTo>
                        <a:pt x="315" y="334"/>
                      </a:lnTo>
                      <a:lnTo>
                        <a:pt x="309" y="340"/>
                      </a:lnTo>
                      <a:lnTo>
                        <a:pt x="288" y="341"/>
                      </a:lnTo>
                      <a:lnTo>
                        <a:pt x="272" y="343"/>
                      </a:lnTo>
                      <a:lnTo>
                        <a:pt x="257" y="332"/>
                      </a:lnTo>
                      <a:lnTo>
                        <a:pt x="250" y="327"/>
                      </a:lnTo>
                      <a:lnTo>
                        <a:pt x="249" y="315"/>
                      </a:lnTo>
                      <a:lnTo>
                        <a:pt x="249" y="305"/>
                      </a:lnTo>
                      <a:lnTo>
                        <a:pt x="250" y="276"/>
                      </a:lnTo>
                      <a:lnTo>
                        <a:pt x="250" y="247"/>
                      </a:lnTo>
                      <a:lnTo>
                        <a:pt x="257" y="217"/>
                      </a:lnTo>
                      <a:lnTo>
                        <a:pt x="259" y="189"/>
                      </a:lnTo>
                      <a:lnTo>
                        <a:pt x="274" y="149"/>
                      </a:lnTo>
                      <a:lnTo>
                        <a:pt x="289" y="126"/>
                      </a:lnTo>
                      <a:lnTo>
                        <a:pt x="295" y="108"/>
                      </a:lnTo>
                      <a:lnTo>
                        <a:pt x="296" y="68"/>
                      </a:lnTo>
                      <a:lnTo>
                        <a:pt x="290" y="41"/>
                      </a:lnTo>
                      <a:lnTo>
                        <a:pt x="281" y="24"/>
                      </a:lnTo>
                      <a:lnTo>
                        <a:pt x="275" y="13"/>
                      </a:lnTo>
                      <a:lnTo>
                        <a:pt x="259" y="9"/>
                      </a:lnTo>
                      <a:lnTo>
                        <a:pt x="237" y="5"/>
                      </a:lnTo>
                      <a:lnTo>
                        <a:pt x="214" y="0"/>
                      </a:lnTo>
                      <a:lnTo>
                        <a:pt x="192" y="7"/>
                      </a:lnTo>
                      <a:lnTo>
                        <a:pt x="183" y="14"/>
                      </a:lnTo>
                      <a:lnTo>
                        <a:pt x="176" y="53"/>
                      </a:lnTo>
                      <a:lnTo>
                        <a:pt x="168" y="65"/>
                      </a:lnTo>
                      <a:lnTo>
                        <a:pt x="168" y="71"/>
                      </a:lnTo>
                      <a:lnTo>
                        <a:pt x="161" y="94"/>
                      </a:lnTo>
                      <a:lnTo>
                        <a:pt x="137" y="130"/>
                      </a:lnTo>
                      <a:lnTo>
                        <a:pt x="130" y="143"/>
                      </a:lnTo>
                      <a:lnTo>
                        <a:pt x="130" y="154"/>
                      </a:lnTo>
                      <a:lnTo>
                        <a:pt x="122" y="153"/>
                      </a:lnTo>
                      <a:lnTo>
                        <a:pt x="123" y="159"/>
                      </a:lnTo>
                      <a:lnTo>
                        <a:pt x="122" y="165"/>
                      </a:lnTo>
                      <a:lnTo>
                        <a:pt x="106" y="183"/>
                      </a:lnTo>
                      <a:lnTo>
                        <a:pt x="99" y="223"/>
                      </a:lnTo>
                      <a:lnTo>
                        <a:pt x="76" y="264"/>
                      </a:lnTo>
                      <a:lnTo>
                        <a:pt x="62" y="311"/>
                      </a:lnTo>
                      <a:lnTo>
                        <a:pt x="38" y="364"/>
                      </a:lnTo>
                      <a:lnTo>
                        <a:pt x="31" y="405"/>
                      </a:lnTo>
                      <a:lnTo>
                        <a:pt x="23" y="462"/>
                      </a:lnTo>
                      <a:lnTo>
                        <a:pt x="23" y="517"/>
                      </a:lnTo>
                      <a:lnTo>
                        <a:pt x="23" y="523"/>
                      </a:lnTo>
                      <a:lnTo>
                        <a:pt x="0" y="554"/>
                      </a:lnTo>
                      <a:lnTo>
                        <a:pt x="87" y="610"/>
                      </a:lnTo>
                      <a:lnTo>
                        <a:pt x="132" y="800"/>
                      </a:lnTo>
                    </a:path>
                  </a:pathLst>
                </a:custGeom>
                <a:solidFill>
                  <a:srgbClr val="FFBD7B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9" name="Freeform 50"/>
                <p:cNvSpPr>
                  <a:spLocks/>
                </p:cNvSpPr>
                <p:nvPr/>
              </p:nvSpPr>
              <p:spPr bwMode="auto">
                <a:xfrm>
                  <a:off x="1184" y="3763"/>
                  <a:ext cx="562" cy="155"/>
                </a:xfrm>
                <a:custGeom>
                  <a:avLst/>
                  <a:gdLst>
                    <a:gd name="T0" fmla="*/ 30 w 562"/>
                    <a:gd name="T1" fmla="*/ 154 h 155"/>
                    <a:gd name="T2" fmla="*/ 52 w 562"/>
                    <a:gd name="T3" fmla="*/ 147 h 155"/>
                    <a:gd name="T4" fmla="*/ 75 w 562"/>
                    <a:gd name="T5" fmla="*/ 146 h 155"/>
                    <a:gd name="T6" fmla="*/ 90 w 562"/>
                    <a:gd name="T7" fmla="*/ 138 h 155"/>
                    <a:gd name="T8" fmla="*/ 112 w 562"/>
                    <a:gd name="T9" fmla="*/ 143 h 155"/>
                    <a:gd name="T10" fmla="*/ 128 w 562"/>
                    <a:gd name="T11" fmla="*/ 142 h 155"/>
                    <a:gd name="T12" fmla="*/ 151 w 562"/>
                    <a:gd name="T13" fmla="*/ 139 h 155"/>
                    <a:gd name="T14" fmla="*/ 179 w 562"/>
                    <a:gd name="T15" fmla="*/ 138 h 155"/>
                    <a:gd name="T16" fmla="*/ 218 w 562"/>
                    <a:gd name="T17" fmla="*/ 124 h 155"/>
                    <a:gd name="T18" fmla="*/ 263 w 562"/>
                    <a:gd name="T19" fmla="*/ 115 h 155"/>
                    <a:gd name="T20" fmla="*/ 309 w 562"/>
                    <a:gd name="T21" fmla="*/ 102 h 155"/>
                    <a:gd name="T22" fmla="*/ 363 w 562"/>
                    <a:gd name="T23" fmla="*/ 81 h 155"/>
                    <a:gd name="T24" fmla="*/ 423 w 562"/>
                    <a:gd name="T25" fmla="*/ 59 h 155"/>
                    <a:gd name="T26" fmla="*/ 477 w 562"/>
                    <a:gd name="T27" fmla="*/ 33 h 155"/>
                    <a:gd name="T28" fmla="*/ 513 w 562"/>
                    <a:gd name="T29" fmla="*/ 20 h 155"/>
                    <a:gd name="T30" fmla="*/ 537 w 562"/>
                    <a:gd name="T31" fmla="*/ 13 h 155"/>
                    <a:gd name="T32" fmla="*/ 561 w 562"/>
                    <a:gd name="T33" fmla="*/ 0 h 155"/>
                    <a:gd name="T34" fmla="*/ 545 w 562"/>
                    <a:gd name="T35" fmla="*/ 5 h 155"/>
                    <a:gd name="T36" fmla="*/ 529 w 562"/>
                    <a:gd name="T37" fmla="*/ 7 h 155"/>
                    <a:gd name="T38" fmla="*/ 514 w 562"/>
                    <a:gd name="T39" fmla="*/ 2 h 155"/>
                    <a:gd name="T40" fmla="*/ 506 w 562"/>
                    <a:gd name="T41" fmla="*/ 3 h 155"/>
                    <a:gd name="T42" fmla="*/ 484 w 562"/>
                    <a:gd name="T43" fmla="*/ 10 h 155"/>
                    <a:gd name="T44" fmla="*/ 462 w 562"/>
                    <a:gd name="T45" fmla="*/ 24 h 155"/>
                    <a:gd name="T46" fmla="*/ 438 w 562"/>
                    <a:gd name="T47" fmla="*/ 36 h 155"/>
                    <a:gd name="T48" fmla="*/ 407 w 562"/>
                    <a:gd name="T49" fmla="*/ 48 h 155"/>
                    <a:gd name="T50" fmla="*/ 378 w 562"/>
                    <a:gd name="T51" fmla="*/ 62 h 155"/>
                    <a:gd name="T52" fmla="*/ 341 w 562"/>
                    <a:gd name="T53" fmla="*/ 77 h 155"/>
                    <a:gd name="T54" fmla="*/ 309 w 562"/>
                    <a:gd name="T55" fmla="*/ 84 h 155"/>
                    <a:gd name="T56" fmla="*/ 279 w 562"/>
                    <a:gd name="T57" fmla="*/ 97 h 155"/>
                    <a:gd name="T58" fmla="*/ 256 w 562"/>
                    <a:gd name="T59" fmla="*/ 105 h 155"/>
                    <a:gd name="T60" fmla="*/ 233 w 562"/>
                    <a:gd name="T61" fmla="*/ 107 h 155"/>
                    <a:gd name="T62" fmla="*/ 217 w 562"/>
                    <a:gd name="T63" fmla="*/ 113 h 155"/>
                    <a:gd name="T64" fmla="*/ 188 w 562"/>
                    <a:gd name="T65" fmla="*/ 114 h 155"/>
                    <a:gd name="T66" fmla="*/ 158 w 562"/>
                    <a:gd name="T67" fmla="*/ 118 h 155"/>
                    <a:gd name="T68" fmla="*/ 129 w 562"/>
                    <a:gd name="T69" fmla="*/ 119 h 155"/>
                    <a:gd name="T70" fmla="*/ 106 w 562"/>
                    <a:gd name="T71" fmla="*/ 114 h 155"/>
                    <a:gd name="T72" fmla="*/ 83 w 562"/>
                    <a:gd name="T73" fmla="*/ 110 h 155"/>
                    <a:gd name="T74" fmla="*/ 68 w 562"/>
                    <a:gd name="T75" fmla="*/ 95 h 155"/>
                    <a:gd name="T76" fmla="*/ 52 w 562"/>
                    <a:gd name="T77" fmla="*/ 84 h 155"/>
                    <a:gd name="T78" fmla="*/ 38 w 562"/>
                    <a:gd name="T79" fmla="*/ 69 h 155"/>
                    <a:gd name="T80" fmla="*/ 23 w 562"/>
                    <a:gd name="T81" fmla="*/ 54 h 155"/>
                    <a:gd name="T82" fmla="*/ 15 w 562"/>
                    <a:gd name="T83" fmla="*/ 42 h 155"/>
                    <a:gd name="T84" fmla="*/ 0 w 562"/>
                    <a:gd name="T85" fmla="*/ 33 h 155"/>
                    <a:gd name="T86" fmla="*/ 30 w 562"/>
                    <a:gd name="T87" fmla="*/ 154 h 15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562"/>
                    <a:gd name="T133" fmla="*/ 0 h 155"/>
                    <a:gd name="T134" fmla="*/ 562 w 562"/>
                    <a:gd name="T135" fmla="*/ 155 h 155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562" h="155">
                      <a:moveTo>
                        <a:pt x="30" y="154"/>
                      </a:moveTo>
                      <a:lnTo>
                        <a:pt x="52" y="147"/>
                      </a:lnTo>
                      <a:lnTo>
                        <a:pt x="75" y="146"/>
                      </a:lnTo>
                      <a:lnTo>
                        <a:pt x="90" y="138"/>
                      </a:lnTo>
                      <a:lnTo>
                        <a:pt x="112" y="143"/>
                      </a:lnTo>
                      <a:lnTo>
                        <a:pt x="128" y="142"/>
                      </a:lnTo>
                      <a:lnTo>
                        <a:pt x="151" y="139"/>
                      </a:lnTo>
                      <a:lnTo>
                        <a:pt x="179" y="138"/>
                      </a:lnTo>
                      <a:lnTo>
                        <a:pt x="218" y="124"/>
                      </a:lnTo>
                      <a:lnTo>
                        <a:pt x="263" y="115"/>
                      </a:lnTo>
                      <a:lnTo>
                        <a:pt x="309" y="102"/>
                      </a:lnTo>
                      <a:lnTo>
                        <a:pt x="363" y="81"/>
                      </a:lnTo>
                      <a:lnTo>
                        <a:pt x="423" y="59"/>
                      </a:lnTo>
                      <a:lnTo>
                        <a:pt x="477" y="33"/>
                      </a:lnTo>
                      <a:lnTo>
                        <a:pt x="513" y="20"/>
                      </a:lnTo>
                      <a:lnTo>
                        <a:pt x="537" y="13"/>
                      </a:lnTo>
                      <a:lnTo>
                        <a:pt x="561" y="0"/>
                      </a:lnTo>
                      <a:lnTo>
                        <a:pt x="545" y="5"/>
                      </a:lnTo>
                      <a:lnTo>
                        <a:pt x="529" y="7"/>
                      </a:lnTo>
                      <a:lnTo>
                        <a:pt x="514" y="2"/>
                      </a:lnTo>
                      <a:lnTo>
                        <a:pt x="506" y="3"/>
                      </a:lnTo>
                      <a:lnTo>
                        <a:pt x="484" y="10"/>
                      </a:lnTo>
                      <a:lnTo>
                        <a:pt x="462" y="24"/>
                      </a:lnTo>
                      <a:lnTo>
                        <a:pt x="438" y="36"/>
                      </a:lnTo>
                      <a:lnTo>
                        <a:pt x="407" y="48"/>
                      </a:lnTo>
                      <a:lnTo>
                        <a:pt x="378" y="62"/>
                      </a:lnTo>
                      <a:lnTo>
                        <a:pt x="341" y="77"/>
                      </a:lnTo>
                      <a:lnTo>
                        <a:pt x="309" y="84"/>
                      </a:lnTo>
                      <a:lnTo>
                        <a:pt x="279" y="97"/>
                      </a:lnTo>
                      <a:lnTo>
                        <a:pt x="256" y="105"/>
                      </a:lnTo>
                      <a:lnTo>
                        <a:pt x="233" y="107"/>
                      </a:lnTo>
                      <a:lnTo>
                        <a:pt x="217" y="113"/>
                      </a:lnTo>
                      <a:lnTo>
                        <a:pt x="188" y="114"/>
                      </a:lnTo>
                      <a:lnTo>
                        <a:pt x="158" y="118"/>
                      </a:lnTo>
                      <a:lnTo>
                        <a:pt x="129" y="119"/>
                      </a:lnTo>
                      <a:lnTo>
                        <a:pt x="106" y="114"/>
                      </a:lnTo>
                      <a:lnTo>
                        <a:pt x="83" y="110"/>
                      </a:lnTo>
                      <a:lnTo>
                        <a:pt x="68" y="95"/>
                      </a:lnTo>
                      <a:lnTo>
                        <a:pt x="52" y="84"/>
                      </a:lnTo>
                      <a:lnTo>
                        <a:pt x="38" y="69"/>
                      </a:lnTo>
                      <a:lnTo>
                        <a:pt x="23" y="54"/>
                      </a:lnTo>
                      <a:lnTo>
                        <a:pt x="15" y="42"/>
                      </a:lnTo>
                      <a:lnTo>
                        <a:pt x="0" y="33"/>
                      </a:lnTo>
                      <a:lnTo>
                        <a:pt x="30" y="154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0" name="Freeform 51"/>
                <p:cNvSpPr>
                  <a:spLocks/>
                </p:cNvSpPr>
                <p:nvPr/>
              </p:nvSpPr>
              <p:spPr bwMode="auto">
                <a:xfrm>
                  <a:off x="1723" y="3548"/>
                  <a:ext cx="121" cy="115"/>
                </a:xfrm>
                <a:custGeom>
                  <a:avLst/>
                  <a:gdLst>
                    <a:gd name="T0" fmla="*/ 112 w 121"/>
                    <a:gd name="T1" fmla="*/ 5 h 115"/>
                    <a:gd name="T2" fmla="*/ 120 w 121"/>
                    <a:gd name="T3" fmla="*/ 15 h 115"/>
                    <a:gd name="T4" fmla="*/ 120 w 121"/>
                    <a:gd name="T5" fmla="*/ 26 h 115"/>
                    <a:gd name="T6" fmla="*/ 111 w 121"/>
                    <a:gd name="T7" fmla="*/ 44 h 115"/>
                    <a:gd name="T8" fmla="*/ 98 w 121"/>
                    <a:gd name="T9" fmla="*/ 56 h 115"/>
                    <a:gd name="T10" fmla="*/ 82 w 121"/>
                    <a:gd name="T11" fmla="*/ 73 h 115"/>
                    <a:gd name="T12" fmla="*/ 52 w 121"/>
                    <a:gd name="T13" fmla="*/ 88 h 115"/>
                    <a:gd name="T14" fmla="*/ 29 w 121"/>
                    <a:gd name="T15" fmla="*/ 101 h 115"/>
                    <a:gd name="T16" fmla="*/ 0 w 121"/>
                    <a:gd name="T17" fmla="*/ 114 h 115"/>
                    <a:gd name="T18" fmla="*/ 29 w 121"/>
                    <a:gd name="T19" fmla="*/ 95 h 115"/>
                    <a:gd name="T20" fmla="*/ 37 w 121"/>
                    <a:gd name="T21" fmla="*/ 88 h 115"/>
                    <a:gd name="T22" fmla="*/ 52 w 121"/>
                    <a:gd name="T23" fmla="*/ 82 h 115"/>
                    <a:gd name="T24" fmla="*/ 67 w 121"/>
                    <a:gd name="T25" fmla="*/ 69 h 115"/>
                    <a:gd name="T26" fmla="*/ 75 w 121"/>
                    <a:gd name="T27" fmla="*/ 63 h 115"/>
                    <a:gd name="T28" fmla="*/ 89 w 121"/>
                    <a:gd name="T29" fmla="*/ 51 h 115"/>
                    <a:gd name="T30" fmla="*/ 97 w 121"/>
                    <a:gd name="T31" fmla="*/ 40 h 115"/>
                    <a:gd name="T32" fmla="*/ 105 w 121"/>
                    <a:gd name="T33" fmla="*/ 21 h 115"/>
                    <a:gd name="T34" fmla="*/ 105 w 121"/>
                    <a:gd name="T35" fmla="*/ 11 h 115"/>
                    <a:gd name="T36" fmla="*/ 105 w 121"/>
                    <a:gd name="T37" fmla="*/ 0 h 115"/>
                    <a:gd name="T38" fmla="*/ 112 w 121"/>
                    <a:gd name="T39" fmla="*/ 5 h 115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21"/>
                    <a:gd name="T61" fmla="*/ 0 h 115"/>
                    <a:gd name="T62" fmla="*/ 121 w 121"/>
                    <a:gd name="T63" fmla="*/ 115 h 115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21" h="115">
                      <a:moveTo>
                        <a:pt x="112" y="5"/>
                      </a:moveTo>
                      <a:lnTo>
                        <a:pt x="120" y="15"/>
                      </a:lnTo>
                      <a:lnTo>
                        <a:pt x="120" y="26"/>
                      </a:lnTo>
                      <a:lnTo>
                        <a:pt x="111" y="44"/>
                      </a:lnTo>
                      <a:lnTo>
                        <a:pt x="98" y="56"/>
                      </a:lnTo>
                      <a:lnTo>
                        <a:pt x="82" y="73"/>
                      </a:lnTo>
                      <a:lnTo>
                        <a:pt x="52" y="88"/>
                      </a:lnTo>
                      <a:lnTo>
                        <a:pt x="29" y="101"/>
                      </a:lnTo>
                      <a:lnTo>
                        <a:pt x="0" y="114"/>
                      </a:lnTo>
                      <a:lnTo>
                        <a:pt x="29" y="95"/>
                      </a:lnTo>
                      <a:lnTo>
                        <a:pt x="37" y="88"/>
                      </a:lnTo>
                      <a:lnTo>
                        <a:pt x="52" y="82"/>
                      </a:lnTo>
                      <a:lnTo>
                        <a:pt x="67" y="69"/>
                      </a:lnTo>
                      <a:lnTo>
                        <a:pt x="75" y="63"/>
                      </a:lnTo>
                      <a:lnTo>
                        <a:pt x="89" y="51"/>
                      </a:lnTo>
                      <a:lnTo>
                        <a:pt x="97" y="40"/>
                      </a:lnTo>
                      <a:lnTo>
                        <a:pt x="105" y="21"/>
                      </a:lnTo>
                      <a:lnTo>
                        <a:pt x="105" y="11"/>
                      </a:lnTo>
                      <a:lnTo>
                        <a:pt x="105" y="0"/>
                      </a:lnTo>
                      <a:lnTo>
                        <a:pt x="112" y="5"/>
                      </a:lnTo>
                    </a:path>
                  </a:pathLst>
                </a:custGeom>
                <a:solidFill>
                  <a:srgbClr val="FCA435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1" name="Freeform 52"/>
                <p:cNvSpPr>
                  <a:spLocks/>
                </p:cNvSpPr>
                <p:nvPr/>
              </p:nvSpPr>
              <p:spPr bwMode="auto">
                <a:xfrm>
                  <a:off x="1679" y="3413"/>
                  <a:ext cx="143" cy="140"/>
                </a:xfrm>
                <a:custGeom>
                  <a:avLst/>
                  <a:gdLst>
                    <a:gd name="T0" fmla="*/ 135 w 143"/>
                    <a:gd name="T1" fmla="*/ 5 h 140"/>
                    <a:gd name="T2" fmla="*/ 142 w 143"/>
                    <a:gd name="T3" fmla="*/ 21 h 140"/>
                    <a:gd name="T4" fmla="*/ 134 w 143"/>
                    <a:gd name="T5" fmla="*/ 39 h 140"/>
                    <a:gd name="T6" fmla="*/ 134 w 143"/>
                    <a:gd name="T7" fmla="*/ 50 h 140"/>
                    <a:gd name="T8" fmla="*/ 118 w 143"/>
                    <a:gd name="T9" fmla="*/ 68 h 140"/>
                    <a:gd name="T10" fmla="*/ 111 w 143"/>
                    <a:gd name="T11" fmla="*/ 80 h 140"/>
                    <a:gd name="T12" fmla="*/ 90 w 143"/>
                    <a:gd name="T13" fmla="*/ 93 h 140"/>
                    <a:gd name="T14" fmla="*/ 67 w 143"/>
                    <a:gd name="T15" fmla="*/ 106 h 140"/>
                    <a:gd name="T16" fmla="*/ 37 w 143"/>
                    <a:gd name="T17" fmla="*/ 120 h 140"/>
                    <a:gd name="T18" fmla="*/ 0 w 143"/>
                    <a:gd name="T19" fmla="*/ 139 h 140"/>
                    <a:gd name="T20" fmla="*/ 22 w 143"/>
                    <a:gd name="T21" fmla="*/ 125 h 140"/>
                    <a:gd name="T22" fmla="*/ 37 w 143"/>
                    <a:gd name="T23" fmla="*/ 113 h 140"/>
                    <a:gd name="T24" fmla="*/ 59 w 143"/>
                    <a:gd name="T25" fmla="*/ 100 h 140"/>
                    <a:gd name="T26" fmla="*/ 73 w 143"/>
                    <a:gd name="T27" fmla="*/ 89 h 140"/>
                    <a:gd name="T28" fmla="*/ 90 w 143"/>
                    <a:gd name="T29" fmla="*/ 75 h 140"/>
                    <a:gd name="T30" fmla="*/ 104 w 143"/>
                    <a:gd name="T31" fmla="*/ 57 h 140"/>
                    <a:gd name="T32" fmla="*/ 112 w 143"/>
                    <a:gd name="T33" fmla="*/ 40 h 140"/>
                    <a:gd name="T34" fmla="*/ 119 w 143"/>
                    <a:gd name="T35" fmla="*/ 18 h 140"/>
                    <a:gd name="T36" fmla="*/ 128 w 143"/>
                    <a:gd name="T37" fmla="*/ 0 h 140"/>
                    <a:gd name="T38" fmla="*/ 135 w 143"/>
                    <a:gd name="T39" fmla="*/ 5 h 14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43"/>
                    <a:gd name="T61" fmla="*/ 0 h 140"/>
                    <a:gd name="T62" fmla="*/ 143 w 143"/>
                    <a:gd name="T63" fmla="*/ 140 h 14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43" h="140">
                      <a:moveTo>
                        <a:pt x="135" y="5"/>
                      </a:moveTo>
                      <a:lnTo>
                        <a:pt x="142" y="21"/>
                      </a:lnTo>
                      <a:lnTo>
                        <a:pt x="134" y="39"/>
                      </a:lnTo>
                      <a:lnTo>
                        <a:pt x="134" y="50"/>
                      </a:lnTo>
                      <a:lnTo>
                        <a:pt x="118" y="68"/>
                      </a:lnTo>
                      <a:lnTo>
                        <a:pt x="111" y="80"/>
                      </a:lnTo>
                      <a:lnTo>
                        <a:pt x="90" y="93"/>
                      </a:lnTo>
                      <a:lnTo>
                        <a:pt x="67" y="106"/>
                      </a:lnTo>
                      <a:lnTo>
                        <a:pt x="37" y="120"/>
                      </a:lnTo>
                      <a:lnTo>
                        <a:pt x="0" y="139"/>
                      </a:lnTo>
                      <a:lnTo>
                        <a:pt x="22" y="125"/>
                      </a:lnTo>
                      <a:lnTo>
                        <a:pt x="37" y="113"/>
                      </a:lnTo>
                      <a:lnTo>
                        <a:pt x="59" y="100"/>
                      </a:lnTo>
                      <a:lnTo>
                        <a:pt x="73" y="89"/>
                      </a:lnTo>
                      <a:lnTo>
                        <a:pt x="90" y="75"/>
                      </a:lnTo>
                      <a:lnTo>
                        <a:pt x="104" y="57"/>
                      </a:lnTo>
                      <a:lnTo>
                        <a:pt x="112" y="40"/>
                      </a:lnTo>
                      <a:lnTo>
                        <a:pt x="119" y="18"/>
                      </a:lnTo>
                      <a:lnTo>
                        <a:pt x="128" y="0"/>
                      </a:lnTo>
                      <a:lnTo>
                        <a:pt x="135" y="5"/>
                      </a:lnTo>
                    </a:path>
                  </a:pathLst>
                </a:custGeom>
                <a:solidFill>
                  <a:srgbClr val="FCA437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2" name="Freeform 53"/>
                <p:cNvSpPr>
                  <a:spLocks/>
                </p:cNvSpPr>
                <p:nvPr/>
              </p:nvSpPr>
              <p:spPr bwMode="auto">
                <a:xfrm>
                  <a:off x="1611" y="3322"/>
                  <a:ext cx="113" cy="106"/>
                </a:xfrm>
                <a:custGeom>
                  <a:avLst/>
                  <a:gdLst>
                    <a:gd name="T0" fmla="*/ 0 w 113"/>
                    <a:gd name="T1" fmla="*/ 105 h 106"/>
                    <a:gd name="T2" fmla="*/ 30 w 113"/>
                    <a:gd name="T3" fmla="*/ 92 h 106"/>
                    <a:gd name="T4" fmla="*/ 58 w 113"/>
                    <a:gd name="T5" fmla="*/ 77 h 106"/>
                    <a:gd name="T6" fmla="*/ 82 w 113"/>
                    <a:gd name="T7" fmla="*/ 64 h 106"/>
                    <a:gd name="T8" fmla="*/ 96 w 113"/>
                    <a:gd name="T9" fmla="*/ 52 h 106"/>
                    <a:gd name="T10" fmla="*/ 104 w 113"/>
                    <a:gd name="T11" fmla="*/ 34 h 106"/>
                    <a:gd name="T12" fmla="*/ 112 w 113"/>
                    <a:gd name="T13" fmla="*/ 15 h 106"/>
                    <a:gd name="T14" fmla="*/ 112 w 113"/>
                    <a:gd name="T15" fmla="*/ 0 h 106"/>
                    <a:gd name="T16" fmla="*/ 104 w 113"/>
                    <a:gd name="T17" fmla="*/ 0 h 106"/>
                    <a:gd name="T18" fmla="*/ 89 w 113"/>
                    <a:gd name="T19" fmla="*/ 1 h 106"/>
                    <a:gd name="T20" fmla="*/ 90 w 113"/>
                    <a:gd name="T21" fmla="*/ 12 h 106"/>
                    <a:gd name="T22" fmla="*/ 82 w 113"/>
                    <a:gd name="T23" fmla="*/ 30 h 106"/>
                    <a:gd name="T24" fmla="*/ 74 w 113"/>
                    <a:gd name="T25" fmla="*/ 48 h 106"/>
                    <a:gd name="T26" fmla="*/ 59 w 113"/>
                    <a:gd name="T27" fmla="*/ 65 h 106"/>
                    <a:gd name="T28" fmla="*/ 37 w 113"/>
                    <a:gd name="T29" fmla="*/ 78 h 106"/>
                    <a:gd name="T30" fmla="*/ 22 w 113"/>
                    <a:gd name="T31" fmla="*/ 91 h 106"/>
                    <a:gd name="T32" fmla="*/ 0 w 113"/>
                    <a:gd name="T33" fmla="*/ 105 h 10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3"/>
                    <a:gd name="T52" fmla="*/ 0 h 106"/>
                    <a:gd name="T53" fmla="*/ 113 w 113"/>
                    <a:gd name="T54" fmla="*/ 106 h 10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3" h="106">
                      <a:moveTo>
                        <a:pt x="0" y="105"/>
                      </a:moveTo>
                      <a:lnTo>
                        <a:pt x="30" y="92"/>
                      </a:lnTo>
                      <a:lnTo>
                        <a:pt x="58" y="77"/>
                      </a:lnTo>
                      <a:lnTo>
                        <a:pt x="82" y="64"/>
                      </a:lnTo>
                      <a:lnTo>
                        <a:pt x="96" y="52"/>
                      </a:lnTo>
                      <a:lnTo>
                        <a:pt x="104" y="34"/>
                      </a:lnTo>
                      <a:lnTo>
                        <a:pt x="112" y="15"/>
                      </a:lnTo>
                      <a:lnTo>
                        <a:pt x="112" y="0"/>
                      </a:lnTo>
                      <a:lnTo>
                        <a:pt x="104" y="0"/>
                      </a:lnTo>
                      <a:lnTo>
                        <a:pt x="89" y="1"/>
                      </a:lnTo>
                      <a:lnTo>
                        <a:pt x="90" y="12"/>
                      </a:lnTo>
                      <a:lnTo>
                        <a:pt x="82" y="30"/>
                      </a:lnTo>
                      <a:lnTo>
                        <a:pt x="74" y="48"/>
                      </a:lnTo>
                      <a:lnTo>
                        <a:pt x="59" y="65"/>
                      </a:lnTo>
                      <a:lnTo>
                        <a:pt x="37" y="78"/>
                      </a:lnTo>
                      <a:lnTo>
                        <a:pt x="22" y="91"/>
                      </a:lnTo>
                      <a:lnTo>
                        <a:pt x="0" y="105"/>
                      </a:lnTo>
                    </a:path>
                  </a:pathLst>
                </a:custGeom>
                <a:solidFill>
                  <a:srgbClr val="FCA436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3" name="Freeform 54"/>
                <p:cNvSpPr>
                  <a:spLocks/>
                </p:cNvSpPr>
                <p:nvPr/>
              </p:nvSpPr>
              <p:spPr bwMode="auto">
                <a:xfrm>
                  <a:off x="1341" y="3285"/>
                  <a:ext cx="295" cy="151"/>
                </a:xfrm>
                <a:custGeom>
                  <a:avLst/>
                  <a:gdLst>
                    <a:gd name="T0" fmla="*/ 104 w 295"/>
                    <a:gd name="T1" fmla="*/ 124 h 151"/>
                    <a:gd name="T2" fmla="*/ 149 w 295"/>
                    <a:gd name="T3" fmla="*/ 116 h 151"/>
                    <a:gd name="T4" fmla="*/ 196 w 295"/>
                    <a:gd name="T5" fmla="*/ 101 h 151"/>
                    <a:gd name="T6" fmla="*/ 219 w 295"/>
                    <a:gd name="T7" fmla="*/ 87 h 151"/>
                    <a:gd name="T8" fmla="*/ 248 w 295"/>
                    <a:gd name="T9" fmla="*/ 69 h 151"/>
                    <a:gd name="T10" fmla="*/ 270 w 295"/>
                    <a:gd name="T11" fmla="*/ 49 h 151"/>
                    <a:gd name="T12" fmla="*/ 294 w 295"/>
                    <a:gd name="T13" fmla="*/ 31 h 151"/>
                    <a:gd name="T14" fmla="*/ 255 w 295"/>
                    <a:gd name="T15" fmla="*/ 56 h 151"/>
                    <a:gd name="T16" fmla="*/ 219 w 295"/>
                    <a:gd name="T17" fmla="*/ 77 h 151"/>
                    <a:gd name="T18" fmla="*/ 196 w 295"/>
                    <a:gd name="T19" fmla="*/ 95 h 151"/>
                    <a:gd name="T20" fmla="*/ 166 w 295"/>
                    <a:gd name="T21" fmla="*/ 97 h 151"/>
                    <a:gd name="T22" fmla="*/ 143 w 295"/>
                    <a:gd name="T23" fmla="*/ 104 h 151"/>
                    <a:gd name="T24" fmla="*/ 127 w 295"/>
                    <a:gd name="T25" fmla="*/ 111 h 151"/>
                    <a:gd name="T26" fmla="*/ 135 w 295"/>
                    <a:gd name="T27" fmla="*/ 93 h 151"/>
                    <a:gd name="T28" fmla="*/ 135 w 295"/>
                    <a:gd name="T29" fmla="*/ 76 h 151"/>
                    <a:gd name="T30" fmla="*/ 142 w 295"/>
                    <a:gd name="T31" fmla="*/ 59 h 151"/>
                    <a:gd name="T32" fmla="*/ 149 w 295"/>
                    <a:gd name="T33" fmla="*/ 41 h 151"/>
                    <a:gd name="T34" fmla="*/ 158 w 295"/>
                    <a:gd name="T35" fmla="*/ 24 h 151"/>
                    <a:gd name="T36" fmla="*/ 166 w 295"/>
                    <a:gd name="T37" fmla="*/ 17 h 151"/>
                    <a:gd name="T38" fmla="*/ 173 w 295"/>
                    <a:gd name="T39" fmla="*/ 0 h 151"/>
                    <a:gd name="T40" fmla="*/ 159 w 295"/>
                    <a:gd name="T41" fmla="*/ 18 h 151"/>
                    <a:gd name="T42" fmla="*/ 150 w 295"/>
                    <a:gd name="T43" fmla="*/ 36 h 151"/>
                    <a:gd name="T44" fmla="*/ 134 w 295"/>
                    <a:gd name="T45" fmla="*/ 54 h 151"/>
                    <a:gd name="T46" fmla="*/ 126 w 295"/>
                    <a:gd name="T47" fmla="*/ 66 h 151"/>
                    <a:gd name="T48" fmla="*/ 119 w 295"/>
                    <a:gd name="T49" fmla="*/ 83 h 151"/>
                    <a:gd name="T50" fmla="*/ 120 w 295"/>
                    <a:gd name="T51" fmla="*/ 95 h 151"/>
                    <a:gd name="T52" fmla="*/ 105 w 295"/>
                    <a:gd name="T53" fmla="*/ 107 h 151"/>
                    <a:gd name="T54" fmla="*/ 97 w 295"/>
                    <a:gd name="T55" fmla="*/ 119 h 151"/>
                    <a:gd name="T56" fmla="*/ 81 w 295"/>
                    <a:gd name="T57" fmla="*/ 131 h 151"/>
                    <a:gd name="T58" fmla="*/ 66 w 295"/>
                    <a:gd name="T59" fmla="*/ 138 h 151"/>
                    <a:gd name="T60" fmla="*/ 43 w 295"/>
                    <a:gd name="T61" fmla="*/ 139 h 151"/>
                    <a:gd name="T62" fmla="*/ 22 w 295"/>
                    <a:gd name="T63" fmla="*/ 135 h 151"/>
                    <a:gd name="T64" fmla="*/ 13 w 295"/>
                    <a:gd name="T65" fmla="*/ 124 h 151"/>
                    <a:gd name="T66" fmla="*/ 36 w 295"/>
                    <a:gd name="T67" fmla="*/ 112 h 151"/>
                    <a:gd name="T68" fmla="*/ 45 w 295"/>
                    <a:gd name="T69" fmla="*/ 100 h 151"/>
                    <a:gd name="T70" fmla="*/ 53 w 295"/>
                    <a:gd name="T71" fmla="*/ 77 h 151"/>
                    <a:gd name="T72" fmla="*/ 52 w 295"/>
                    <a:gd name="T73" fmla="*/ 65 h 151"/>
                    <a:gd name="T74" fmla="*/ 53 w 295"/>
                    <a:gd name="T75" fmla="*/ 77 h 151"/>
                    <a:gd name="T76" fmla="*/ 43 w 295"/>
                    <a:gd name="T77" fmla="*/ 88 h 151"/>
                    <a:gd name="T78" fmla="*/ 36 w 295"/>
                    <a:gd name="T79" fmla="*/ 100 h 151"/>
                    <a:gd name="T80" fmla="*/ 29 w 295"/>
                    <a:gd name="T81" fmla="*/ 112 h 151"/>
                    <a:gd name="T82" fmla="*/ 13 w 295"/>
                    <a:gd name="T83" fmla="*/ 118 h 151"/>
                    <a:gd name="T84" fmla="*/ 0 w 295"/>
                    <a:gd name="T85" fmla="*/ 119 h 151"/>
                    <a:gd name="T86" fmla="*/ 8 w 295"/>
                    <a:gd name="T87" fmla="*/ 131 h 151"/>
                    <a:gd name="T88" fmla="*/ 7 w 295"/>
                    <a:gd name="T89" fmla="*/ 137 h 151"/>
                    <a:gd name="T90" fmla="*/ 12 w 295"/>
                    <a:gd name="T91" fmla="*/ 148 h 151"/>
                    <a:gd name="T92" fmla="*/ 29 w 295"/>
                    <a:gd name="T93" fmla="*/ 145 h 151"/>
                    <a:gd name="T94" fmla="*/ 44 w 295"/>
                    <a:gd name="T95" fmla="*/ 150 h 151"/>
                    <a:gd name="T96" fmla="*/ 66 w 295"/>
                    <a:gd name="T97" fmla="*/ 149 h 151"/>
                    <a:gd name="T98" fmla="*/ 89 w 295"/>
                    <a:gd name="T99" fmla="*/ 136 h 151"/>
                    <a:gd name="T100" fmla="*/ 104 w 295"/>
                    <a:gd name="T101" fmla="*/ 124 h 15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295"/>
                    <a:gd name="T154" fmla="*/ 0 h 151"/>
                    <a:gd name="T155" fmla="*/ 295 w 295"/>
                    <a:gd name="T156" fmla="*/ 151 h 15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295" h="151">
                      <a:moveTo>
                        <a:pt x="104" y="124"/>
                      </a:moveTo>
                      <a:lnTo>
                        <a:pt x="149" y="116"/>
                      </a:lnTo>
                      <a:lnTo>
                        <a:pt x="196" y="101"/>
                      </a:lnTo>
                      <a:lnTo>
                        <a:pt x="219" y="87"/>
                      </a:lnTo>
                      <a:lnTo>
                        <a:pt x="248" y="69"/>
                      </a:lnTo>
                      <a:lnTo>
                        <a:pt x="270" y="49"/>
                      </a:lnTo>
                      <a:lnTo>
                        <a:pt x="294" y="31"/>
                      </a:lnTo>
                      <a:lnTo>
                        <a:pt x="255" y="56"/>
                      </a:lnTo>
                      <a:lnTo>
                        <a:pt x="219" y="77"/>
                      </a:lnTo>
                      <a:lnTo>
                        <a:pt x="196" y="95"/>
                      </a:lnTo>
                      <a:lnTo>
                        <a:pt x="166" y="97"/>
                      </a:lnTo>
                      <a:lnTo>
                        <a:pt x="143" y="104"/>
                      </a:lnTo>
                      <a:lnTo>
                        <a:pt x="127" y="111"/>
                      </a:lnTo>
                      <a:lnTo>
                        <a:pt x="135" y="93"/>
                      </a:lnTo>
                      <a:lnTo>
                        <a:pt x="135" y="76"/>
                      </a:lnTo>
                      <a:lnTo>
                        <a:pt x="142" y="59"/>
                      </a:lnTo>
                      <a:lnTo>
                        <a:pt x="149" y="41"/>
                      </a:lnTo>
                      <a:lnTo>
                        <a:pt x="158" y="24"/>
                      </a:lnTo>
                      <a:lnTo>
                        <a:pt x="166" y="17"/>
                      </a:lnTo>
                      <a:lnTo>
                        <a:pt x="173" y="0"/>
                      </a:lnTo>
                      <a:lnTo>
                        <a:pt x="159" y="18"/>
                      </a:lnTo>
                      <a:lnTo>
                        <a:pt x="150" y="36"/>
                      </a:lnTo>
                      <a:lnTo>
                        <a:pt x="134" y="54"/>
                      </a:lnTo>
                      <a:lnTo>
                        <a:pt x="126" y="66"/>
                      </a:lnTo>
                      <a:lnTo>
                        <a:pt x="119" y="83"/>
                      </a:lnTo>
                      <a:lnTo>
                        <a:pt x="120" y="95"/>
                      </a:lnTo>
                      <a:lnTo>
                        <a:pt x="105" y="107"/>
                      </a:lnTo>
                      <a:lnTo>
                        <a:pt x="97" y="119"/>
                      </a:lnTo>
                      <a:lnTo>
                        <a:pt x="81" y="131"/>
                      </a:lnTo>
                      <a:lnTo>
                        <a:pt x="66" y="138"/>
                      </a:lnTo>
                      <a:lnTo>
                        <a:pt x="43" y="139"/>
                      </a:lnTo>
                      <a:lnTo>
                        <a:pt x="22" y="135"/>
                      </a:lnTo>
                      <a:lnTo>
                        <a:pt x="13" y="124"/>
                      </a:lnTo>
                      <a:lnTo>
                        <a:pt x="36" y="112"/>
                      </a:lnTo>
                      <a:lnTo>
                        <a:pt x="45" y="100"/>
                      </a:lnTo>
                      <a:lnTo>
                        <a:pt x="53" y="77"/>
                      </a:lnTo>
                      <a:lnTo>
                        <a:pt x="52" y="65"/>
                      </a:lnTo>
                      <a:lnTo>
                        <a:pt x="53" y="77"/>
                      </a:lnTo>
                      <a:lnTo>
                        <a:pt x="43" y="88"/>
                      </a:lnTo>
                      <a:lnTo>
                        <a:pt x="36" y="100"/>
                      </a:lnTo>
                      <a:lnTo>
                        <a:pt x="29" y="112"/>
                      </a:lnTo>
                      <a:lnTo>
                        <a:pt x="13" y="118"/>
                      </a:lnTo>
                      <a:lnTo>
                        <a:pt x="0" y="119"/>
                      </a:lnTo>
                      <a:lnTo>
                        <a:pt x="8" y="131"/>
                      </a:lnTo>
                      <a:lnTo>
                        <a:pt x="7" y="137"/>
                      </a:lnTo>
                      <a:lnTo>
                        <a:pt x="12" y="148"/>
                      </a:lnTo>
                      <a:lnTo>
                        <a:pt x="29" y="145"/>
                      </a:lnTo>
                      <a:lnTo>
                        <a:pt x="44" y="150"/>
                      </a:lnTo>
                      <a:lnTo>
                        <a:pt x="66" y="149"/>
                      </a:lnTo>
                      <a:lnTo>
                        <a:pt x="89" y="136"/>
                      </a:lnTo>
                      <a:lnTo>
                        <a:pt x="104" y="124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4" name="Freeform 55"/>
                <p:cNvSpPr>
                  <a:spLocks/>
                </p:cNvSpPr>
                <p:nvPr/>
              </p:nvSpPr>
              <p:spPr bwMode="auto">
                <a:xfrm>
                  <a:off x="1421" y="3424"/>
                  <a:ext cx="63" cy="36"/>
                </a:xfrm>
                <a:custGeom>
                  <a:avLst/>
                  <a:gdLst>
                    <a:gd name="T0" fmla="*/ 7 w 63"/>
                    <a:gd name="T1" fmla="*/ 0 h 36"/>
                    <a:gd name="T2" fmla="*/ 14 w 63"/>
                    <a:gd name="T3" fmla="*/ 8 h 36"/>
                    <a:gd name="T4" fmla="*/ 14 w 63"/>
                    <a:gd name="T5" fmla="*/ 20 h 36"/>
                    <a:gd name="T6" fmla="*/ 29 w 63"/>
                    <a:gd name="T7" fmla="*/ 24 h 36"/>
                    <a:gd name="T8" fmla="*/ 38 w 63"/>
                    <a:gd name="T9" fmla="*/ 29 h 36"/>
                    <a:gd name="T10" fmla="*/ 62 w 63"/>
                    <a:gd name="T11" fmla="*/ 34 h 36"/>
                    <a:gd name="T12" fmla="*/ 45 w 63"/>
                    <a:gd name="T13" fmla="*/ 35 h 36"/>
                    <a:gd name="T14" fmla="*/ 23 w 63"/>
                    <a:gd name="T15" fmla="*/ 30 h 36"/>
                    <a:gd name="T16" fmla="*/ 7 w 63"/>
                    <a:gd name="T17" fmla="*/ 21 h 36"/>
                    <a:gd name="T18" fmla="*/ 0 w 63"/>
                    <a:gd name="T19" fmla="*/ 9 h 36"/>
                    <a:gd name="T20" fmla="*/ 7 w 63"/>
                    <a:gd name="T21" fmla="*/ 0 h 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3"/>
                    <a:gd name="T34" fmla="*/ 0 h 36"/>
                    <a:gd name="T35" fmla="*/ 63 w 63"/>
                    <a:gd name="T36" fmla="*/ 36 h 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3" h="36">
                      <a:moveTo>
                        <a:pt x="7" y="0"/>
                      </a:moveTo>
                      <a:lnTo>
                        <a:pt x="14" y="8"/>
                      </a:lnTo>
                      <a:lnTo>
                        <a:pt x="14" y="20"/>
                      </a:lnTo>
                      <a:lnTo>
                        <a:pt x="29" y="24"/>
                      </a:lnTo>
                      <a:lnTo>
                        <a:pt x="38" y="29"/>
                      </a:lnTo>
                      <a:lnTo>
                        <a:pt x="62" y="34"/>
                      </a:lnTo>
                      <a:lnTo>
                        <a:pt x="45" y="35"/>
                      </a:lnTo>
                      <a:lnTo>
                        <a:pt x="23" y="30"/>
                      </a:lnTo>
                      <a:lnTo>
                        <a:pt x="7" y="21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5" name="Freeform 56"/>
                <p:cNvSpPr>
                  <a:spLocks/>
                </p:cNvSpPr>
                <p:nvPr/>
              </p:nvSpPr>
              <p:spPr bwMode="auto">
                <a:xfrm>
                  <a:off x="1391" y="3447"/>
                  <a:ext cx="23" cy="45"/>
                </a:xfrm>
                <a:custGeom>
                  <a:avLst/>
                  <a:gdLst>
                    <a:gd name="T0" fmla="*/ 0 w 23"/>
                    <a:gd name="T1" fmla="*/ 0 h 45"/>
                    <a:gd name="T2" fmla="*/ 0 w 23"/>
                    <a:gd name="T3" fmla="*/ 10 h 45"/>
                    <a:gd name="T4" fmla="*/ 0 w 23"/>
                    <a:gd name="T5" fmla="*/ 23 h 45"/>
                    <a:gd name="T6" fmla="*/ 14 w 23"/>
                    <a:gd name="T7" fmla="*/ 27 h 45"/>
                    <a:gd name="T8" fmla="*/ 22 w 23"/>
                    <a:gd name="T9" fmla="*/ 39 h 45"/>
                    <a:gd name="T10" fmla="*/ 14 w 23"/>
                    <a:gd name="T11" fmla="*/ 44 h 45"/>
                    <a:gd name="T12" fmla="*/ 0 w 23"/>
                    <a:gd name="T13" fmla="*/ 0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"/>
                    <a:gd name="T22" fmla="*/ 0 h 45"/>
                    <a:gd name="T23" fmla="*/ 23 w 23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" h="45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0" y="23"/>
                      </a:lnTo>
                      <a:lnTo>
                        <a:pt x="14" y="27"/>
                      </a:lnTo>
                      <a:lnTo>
                        <a:pt x="22" y="39"/>
                      </a:lnTo>
                      <a:lnTo>
                        <a:pt x="14" y="4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6" name="Freeform 57"/>
                <p:cNvSpPr>
                  <a:spLocks/>
                </p:cNvSpPr>
                <p:nvPr/>
              </p:nvSpPr>
              <p:spPr bwMode="auto">
                <a:xfrm>
                  <a:off x="1271" y="3312"/>
                  <a:ext cx="91" cy="179"/>
                </a:xfrm>
                <a:custGeom>
                  <a:avLst/>
                  <a:gdLst>
                    <a:gd name="T0" fmla="*/ 39 w 91"/>
                    <a:gd name="T1" fmla="*/ 0 h 179"/>
                    <a:gd name="T2" fmla="*/ 47 w 91"/>
                    <a:gd name="T3" fmla="*/ 20 h 179"/>
                    <a:gd name="T4" fmla="*/ 39 w 91"/>
                    <a:gd name="T5" fmla="*/ 50 h 179"/>
                    <a:gd name="T6" fmla="*/ 39 w 91"/>
                    <a:gd name="T7" fmla="*/ 84 h 179"/>
                    <a:gd name="T8" fmla="*/ 38 w 91"/>
                    <a:gd name="T9" fmla="*/ 118 h 179"/>
                    <a:gd name="T10" fmla="*/ 37 w 91"/>
                    <a:gd name="T11" fmla="*/ 129 h 179"/>
                    <a:gd name="T12" fmla="*/ 45 w 91"/>
                    <a:gd name="T13" fmla="*/ 141 h 179"/>
                    <a:gd name="T14" fmla="*/ 60 w 91"/>
                    <a:gd name="T15" fmla="*/ 146 h 179"/>
                    <a:gd name="T16" fmla="*/ 77 w 91"/>
                    <a:gd name="T17" fmla="*/ 149 h 179"/>
                    <a:gd name="T18" fmla="*/ 82 w 91"/>
                    <a:gd name="T19" fmla="*/ 155 h 179"/>
                    <a:gd name="T20" fmla="*/ 83 w 91"/>
                    <a:gd name="T21" fmla="*/ 166 h 179"/>
                    <a:gd name="T22" fmla="*/ 90 w 91"/>
                    <a:gd name="T23" fmla="*/ 177 h 179"/>
                    <a:gd name="T24" fmla="*/ 76 w 91"/>
                    <a:gd name="T25" fmla="*/ 167 h 179"/>
                    <a:gd name="T26" fmla="*/ 76 w 91"/>
                    <a:gd name="T27" fmla="*/ 155 h 179"/>
                    <a:gd name="T28" fmla="*/ 61 w 91"/>
                    <a:gd name="T29" fmla="*/ 157 h 179"/>
                    <a:gd name="T30" fmla="*/ 45 w 91"/>
                    <a:gd name="T31" fmla="*/ 152 h 179"/>
                    <a:gd name="T32" fmla="*/ 38 w 91"/>
                    <a:gd name="T33" fmla="*/ 147 h 179"/>
                    <a:gd name="T34" fmla="*/ 30 w 91"/>
                    <a:gd name="T35" fmla="*/ 141 h 179"/>
                    <a:gd name="T36" fmla="*/ 15 w 91"/>
                    <a:gd name="T37" fmla="*/ 148 h 179"/>
                    <a:gd name="T38" fmla="*/ 8 w 91"/>
                    <a:gd name="T39" fmla="*/ 159 h 179"/>
                    <a:gd name="T40" fmla="*/ 7 w 91"/>
                    <a:gd name="T41" fmla="*/ 172 h 179"/>
                    <a:gd name="T42" fmla="*/ 0 w 91"/>
                    <a:gd name="T43" fmla="*/ 178 h 179"/>
                    <a:gd name="T44" fmla="*/ 1 w 91"/>
                    <a:gd name="T45" fmla="*/ 167 h 179"/>
                    <a:gd name="T46" fmla="*/ 0 w 91"/>
                    <a:gd name="T47" fmla="*/ 150 h 179"/>
                    <a:gd name="T48" fmla="*/ 0 w 91"/>
                    <a:gd name="T49" fmla="*/ 138 h 179"/>
                    <a:gd name="T50" fmla="*/ 8 w 91"/>
                    <a:gd name="T51" fmla="*/ 126 h 179"/>
                    <a:gd name="T52" fmla="*/ 0 w 91"/>
                    <a:gd name="T53" fmla="*/ 116 h 179"/>
                    <a:gd name="T54" fmla="*/ 9 w 91"/>
                    <a:gd name="T55" fmla="*/ 97 h 179"/>
                    <a:gd name="T56" fmla="*/ 15 w 91"/>
                    <a:gd name="T57" fmla="*/ 86 h 179"/>
                    <a:gd name="T58" fmla="*/ 16 w 91"/>
                    <a:gd name="T59" fmla="*/ 74 h 179"/>
                    <a:gd name="T60" fmla="*/ 24 w 91"/>
                    <a:gd name="T61" fmla="*/ 63 h 179"/>
                    <a:gd name="T62" fmla="*/ 23 w 91"/>
                    <a:gd name="T63" fmla="*/ 50 h 179"/>
                    <a:gd name="T64" fmla="*/ 17 w 91"/>
                    <a:gd name="T65" fmla="*/ 46 h 179"/>
                    <a:gd name="T66" fmla="*/ 0 w 91"/>
                    <a:gd name="T67" fmla="*/ 53 h 179"/>
                    <a:gd name="T68" fmla="*/ 9 w 91"/>
                    <a:gd name="T69" fmla="*/ 41 h 179"/>
                    <a:gd name="T70" fmla="*/ 17 w 91"/>
                    <a:gd name="T71" fmla="*/ 28 h 179"/>
                    <a:gd name="T72" fmla="*/ 17 w 91"/>
                    <a:gd name="T73" fmla="*/ 17 h 179"/>
                    <a:gd name="T74" fmla="*/ 24 w 91"/>
                    <a:gd name="T75" fmla="*/ 6 h 179"/>
                    <a:gd name="T76" fmla="*/ 39 w 91"/>
                    <a:gd name="T77" fmla="*/ 0 h 1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1"/>
                    <a:gd name="T118" fmla="*/ 0 h 179"/>
                    <a:gd name="T119" fmla="*/ 91 w 91"/>
                    <a:gd name="T120" fmla="*/ 179 h 1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1" h="179">
                      <a:moveTo>
                        <a:pt x="39" y="0"/>
                      </a:moveTo>
                      <a:lnTo>
                        <a:pt x="47" y="20"/>
                      </a:lnTo>
                      <a:lnTo>
                        <a:pt x="39" y="50"/>
                      </a:lnTo>
                      <a:lnTo>
                        <a:pt x="39" y="84"/>
                      </a:lnTo>
                      <a:lnTo>
                        <a:pt x="38" y="118"/>
                      </a:lnTo>
                      <a:lnTo>
                        <a:pt x="37" y="129"/>
                      </a:lnTo>
                      <a:lnTo>
                        <a:pt x="45" y="141"/>
                      </a:lnTo>
                      <a:lnTo>
                        <a:pt x="60" y="146"/>
                      </a:lnTo>
                      <a:lnTo>
                        <a:pt x="77" y="149"/>
                      </a:lnTo>
                      <a:lnTo>
                        <a:pt x="82" y="155"/>
                      </a:lnTo>
                      <a:lnTo>
                        <a:pt x="83" y="166"/>
                      </a:lnTo>
                      <a:lnTo>
                        <a:pt x="90" y="177"/>
                      </a:lnTo>
                      <a:lnTo>
                        <a:pt x="76" y="167"/>
                      </a:lnTo>
                      <a:lnTo>
                        <a:pt x="76" y="155"/>
                      </a:lnTo>
                      <a:lnTo>
                        <a:pt x="61" y="157"/>
                      </a:lnTo>
                      <a:lnTo>
                        <a:pt x="45" y="152"/>
                      </a:lnTo>
                      <a:lnTo>
                        <a:pt x="38" y="147"/>
                      </a:lnTo>
                      <a:lnTo>
                        <a:pt x="30" y="141"/>
                      </a:lnTo>
                      <a:lnTo>
                        <a:pt x="15" y="148"/>
                      </a:lnTo>
                      <a:lnTo>
                        <a:pt x="8" y="159"/>
                      </a:lnTo>
                      <a:lnTo>
                        <a:pt x="7" y="172"/>
                      </a:lnTo>
                      <a:lnTo>
                        <a:pt x="0" y="178"/>
                      </a:lnTo>
                      <a:lnTo>
                        <a:pt x="1" y="167"/>
                      </a:lnTo>
                      <a:lnTo>
                        <a:pt x="0" y="150"/>
                      </a:lnTo>
                      <a:lnTo>
                        <a:pt x="0" y="138"/>
                      </a:lnTo>
                      <a:lnTo>
                        <a:pt x="8" y="126"/>
                      </a:lnTo>
                      <a:lnTo>
                        <a:pt x="0" y="116"/>
                      </a:lnTo>
                      <a:lnTo>
                        <a:pt x="9" y="97"/>
                      </a:lnTo>
                      <a:lnTo>
                        <a:pt x="15" y="86"/>
                      </a:lnTo>
                      <a:lnTo>
                        <a:pt x="16" y="74"/>
                      </a:lnTo>
                      <a:lnTo>
                        <a:pt x="24" y="63"/>
                      </a:lnTo>
                      <a:lnTo>
                        <a:pt x="23" y="50"/>
                      </a:lnTo>
                      <a:lnTo>
                        <a:pt x="17" y="46"/>
                      </a:lnTo>
                      <a:lnTo>
                        <a:pt x="0" y="53"/>
                      </a:lnTo>
                      <a:lnTo>
                        <a:pt x="9" y="41"/>
                      </a:lnTo>
                      <a:lnTo>
                        <a:pt x="17" y="28"/>
                      </a:lnTo>
                      <a:lnTo>
                        <a:pt x="17" y="17"/>
                      </a:lnTo>
                      <a:lnTo>
                        <a:pt x="24" y="6"/>
                      </a:lnTo>
                      <a:lnTo>
                        <a:pt x="39" y="0"/>
                      </a:lnTo>
                    </a:path>
                  </a:pathLst>
                </a:custGeom>
                <a:solidFill>
                  <a:srgbClr val="FCA438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7" name="Freeform 58"/>
                <p:cNvSpPr>
                  <a:spLocks/>
                </p:cNvSpPr>
                <p:nvPr/>
              </p:nvSpPr>
              <p:spPr bwMode="auto">
                <a:xfrm>
                  <a:off x="1144" y="3325"/>
                  <a:ext cx="45" cy="36"/>
                </a:xfrm>
                <a:custGeom>
                  <a:avLst/>
                  <a:gdLst>
                    <a:gd name="T0" fmla="*/ 8 w 45"/>
                    <a:gd name="T1" fmla="*/ 25 h 36"/>
                    <a:gd name="T2" fmla="*/ 14 w 45"/>
                    <a:gd name="T3" fmla="*/ 23 h 36"/>
                    <a:gd name="T4" fmla="*/ 29 w 45"/>
                    <a:gd name="T5" fmla="*/ 23 h 36"/>
                    <a:gd name="T6" fmla="*/ 36 w 45"/>
                    <a:gd name="T7" fmla="*/ 15 h 36"/>
                    <a:gd name="T8" fmla="*/ 44 w 45"/>
                    <a:gd name="T9" fmla="*/ 0 h 36"/>
                    <a:gd name="T10" fmla="*/ 44 w 45"/>
                    <a:gd name="T11" fmla="*/ 10 h 36"/>
                    <a:gd name="T12" fmla="*/ 36 w 45"/>
                    <a:gd name="T13" fmla="*/ 21 h 36"/>
                    <a:gd name="T14" fmla="*/ 29 w 45"/>
                    <a:gd name="T15" fmla="*/ 28 h 36"/>
                    <a:gd name="T16" fmla="*/ 14 w 45"/>
                    <a:gd name="T17" fmla="*/ 34 h 36"/>
                    <a:gd name="T18" fmla="*/ 0 w 45"/>
                    <a:gd name="T19" fmla="*/ 35 h 36"/>
                    <a:gd name="T20" fmla="*/ 8 w 45"/>
                    <a:gd name="T21" fmla="*/ 25 h 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5"/>
                    <a:gd name="T34" fmla="*/ 0 h 36"/>
                    <a:gd name="T35" fmla="*/ 45 w 45"/>
                    <a:gd name="T36" fmla="*/ 36 h 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5" h="36">
                      <a:moveTo>
                        <a:pt x="8" y="25"/>
                      </a:moveTo>
                      <a:lnTo>
                        <a:pt x="14" y="23"/>
                      </a:lnTo>
                      <a:lnTo>
                        <a:pt x="29" y="23"/>
                      </a:lnTo>
                      <a:lnTo>
                        <a:pt x="36" y="15"/>
                      </a:lnTo>
                      <a:lnTo>
                        <a:pt x="44" y="0"/>
                      </a:lnTo>
                      <a:lnTo>
                        <a:pt x="44" y="10"/>
                      </a:lnTo>
                      <a:lnTo>
                        <a:pt x="36" y="21"/>
                      </a:lnTo>
                      <a:lnTo>
                        <a:pt x="29" y="28"/>
                      </a:lnTo>
                      <a:lnTo>
                        <a:pt x="14" y="34"/>
                      </a:lnTo>
                      <a:lnTo>
                        <a:pt x="0" y="35"/>
                      </a:lnTo>
                      <a:lnTo>
                        <a:pt x="8" y="25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8" name="Freeform 59"/>
                <p:cNvSpPr>
                  <a:spLocks/>
                </p:cNvSpPr>
                <p:nvPr/>
              </p:nvSpPr>
              <p:spPr bwMode="auto">
                <a:xfrm>
                  <a:off x="1058" y="3613"/>
                  <a:ext cx="75" cy="102"/>
                </a:xfrm>
                <a:custGeom>
                  <a:avLst/>
                  <a:gdLst>
                    <a:gd name="T0" fmla="*/ 0 w 75"/>
                    <a:gd name="T1" fmla="*/ 66 h 102"/>
                    <a:gd name="T2" fmla="*/ 6 w 75"/>
                    <a:gd name="T3" fmla="*/ 54 h 102"/>
                    <a:gd name="T4" fmla="*/ 13 w 75"/>
                    <a:gd name="T5" fmla="*/ 42 h 102"/>
                    <a:gd name="T6" fmla="*/ 23 w 75"/>
                    <a:gd name="T7" fmla="*/ 35 h 102"/>
                    <a:gd name="T8" fmla="*/ 30 w 75"/>
                    <a:gd name="T9" fmla="*/ 30 h 102"/>
                    <a:gd name="T10" fmla="*/ 37 w 75"/>
                    <a:gd name="T11" fmla="*/ 12 h 102"/>
                    <a:gd name="T12" fmla="*/ 45 w 75"/>
                    <a:gd name="T13" fmla="*/ 0 h 102"/>
                    <a:gd name="T14" fmla="*/ 46 w 75"/>
                    <a:gd name="T15" fmla="*/ 17 h 102"/>
                    <a:gd name="T16" fmla="*/ 37 w 75"/>
                    <a:gd name="T17" fmla="*/ 29 h 102"/>
                    <a:gd name="T18" fmla="*/ 30 w 75"/>
                    <a:gd name="T19" fmla="*/ 42 h 102"/>
                    <a:gd name="T20" fmla="*/ 22 w 75"/>
                    <a:gd name="T21" fmla="*/ 53 h 102"/>
                    <a:gd name="T22" fmla="*/ 37 w 75"/>
                    <a:gd name="T23" fmla="*/ 58 h 102"/>
                    <a:gd name="T24" fmla="*/ 43 w 75"/>
                    <a:gd name="T25" fmla="*/ 63 h 102"/>
                    <a:gd name="T26" fmla="*/ 52 w 75"/>
                    <a:gd name="T27" fmla="*/ 68 h 102"/>
                    <a:gd name="T28" fmla="*/ 66 w 75"/>
                    <a:gd name="T29" fmla="*/ 85 h 102"/>
                    <a:gd name="T30" fmla="*/ 74 w 75"/>
                    <a:gd name="T31" fmla="*/ 101 h 102"/>
                    <a:gd name="T32" fmla="*/ 0 w 75"/>
                    <a:gd name="T33" fmla="*/ 66 h 10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5"/>
                    <a:gd name="T52" fmla="*/ 0 h 102"/>
                    <a:gd name="T53" fmla="*/ 75 w 75"/>
                    <a:gd name="T54" fmla="*/ 102 h 10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5" h="102">
                      <a:moveTo>
                        <a:pt x="0" y="66"/>
                      </a:moveTo>
                      <a:lnTo>
                        <a:pt x="6" y="54"/>
                      </a:lnTo>
                      <a:lnTo>
                        <a:pt x="13" y="42"/>
                      </a:lnTo>
                      <a:lnTo>
                        <a:pt x="23" y="35"/>
                      </a:lnTo>
                      <a:lnTo>
                        <a:pt x="30" y="30"/>
                      </a:lnTo>
                      <a:lnTo>
                        <a:pt x="37" y="12"/>
                      </a:lnTo>
                      <a:lnTo>
                        <a:pt x="45" y="0"/>
                      </a:lnTo>
                      <a:lnTo>
                        <a:pt x="46" y="17"/>
                      </a:lnTo>
                      <a:lnTo>
                        <a:pt x="37" y="29"/>
                      </a:lnTo>
                      <a:lnTo>
                        <a:pt x="30" y="42"/>
                      </a:lnTo>
                      <a:lnTo>
                        <a:pt x="22" y="53"/>
                      </a:lnTo>
                      <a:lnTo>
                        <a:pt x="37" y="58"/>
                      </a:lnTo>
                      <a:lnTo>
                        <a:pt x="43" y="63"/>
                      </a:lnTo>
                      <a:lnTo>
                        <a:pt x="52" y="68"/>
                      </a:lnTo>
                      <a:lnTo>
                        <a:pt x="66" y="85"/>
                      </a:lnTo>
                      <a:lnTo>
                        <a:pt x="74" y="101"/>
                      </a:lnTo>
                      <a:lnTo>
                        <a:pt x="0" y="66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29" name="Freeform 60"/>
                <p:cNvSpPr>
                  <a:spLocks/>
                </p:cNvSpPr>
                <p:nvPr/>
              </p:nvSpPr>
              <p:spPr bwMode="auto">
                <a:xfrm>
                  <a:off x="1228" y="3120"/>
                  <a:ext cx="57" cy="71"/>
                </a:xfrm>
                <a:custGeom>
                  <a:avLst/>
                  <a:gdLst>
                    <a:gd name="T0" fmla="*/ 0 w 57"/>
                    <a:gd name="T1" fmla="*/ 65 h 71"/>
                    <a:gd name="T2" fmla="*/ 16 w 57"/>
                    <a:gd name="T3" fmla="*/ 70 h 71"/>
                    <a:gd name="T4" fmla="*/ 24 w 57"/>
                    <a:gd name="T5" fmla="*/ 69 h 71"/>
                    <a:gd name="T6" fmla="*/ 39 w 57"/>
                    <a:gd name="T7" fmla="*/ 69 h 71"/>
                    <a:gd name="T8" fmla="*/ 47 w 57"/>
                    <a:gd name="T9" fmla="*/ 62 h 71"/>
                    <a:gd name="T10" fmla="*/ 55 w 57"/>
                    <a:gd name="T11" fmla="*/ 56 h 71"/>
                    <a:gd name="T12" fmla="*/ 55 w 57"/>
                    <a:gd name="T13" fmla="*/ 45 h 71"/>
                    <a:gd name="T14" fmla="*/ 56 w 57"/>
                    <a:gd name="T15" fmla="*/ 27 h 71"/>
                    <a:gd name="T16" fmla="*/ 56 w 57"/>
                    <a:gd name="T17" fmla="*/ 16 h 71"/>
                    <a:gd name="T18" fmla="*/ 56 w 57"/>
                    <a:gd name="T19" fmla="*/ 10 h 71"/>
                    <a:gd name="T20" fmla="*/ 47 w 57"/>
                    <a:gd name="T21" fmla="*/ 0 h 71"/>
                    <a:gd name="T22" fmla="*/ 40 w 57"/>
                    <a:gd name="T23" fmla="*/ 0 h 71"/>
                    <a:gd name="T24" fmla="*/ 25 w 57"/>
                    <a:gd name="T25" fmla="*/ 2 h 71"/>
                    <a:gd name="T26" fmla="*/ 16 w 57"/>
                    <a:gd name="T27" fmla="*/ 9 h 71"/>
                    <a:gd name="T28" fmla="*/ 16 w 57"/>
                    <a:gd name="T29" fmla="*/ 14 h 71"/>
                    <a:gd name="T30" fmla="*/ 9 w 57"/>
                    <a:gd name="T31" fmla="*/ 32 h 71"/>
                    <a:gd name="T32" fmla="*/ 9 w 57"/>
                    <a:gd name="T33" fmla="*/ 37 h 71"/>
                    <a:gd name="T34" fmla="*/ 9 w 57"/>
                    <a:gd name="T35" fmla="*/ 53 h 71"/>
                    <a:gd name="T36" fmla="*/ 0 w 57"/>
                    <a:gd name="T37" fmla="*/ 65 h 7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57"/>
                    <a:gd name="T58" fmla="*/ 0 h 71"/>
                    <a:gd name="T59" fmla="*/ 57 w 57"/>
                    <a:gd name="T60" fmla="*/ 71 h 7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57" h="71">
                      <a:moveTo>
                        <a:pt x="0" y="65"/>
                      </a:moveTo>
                      <a:lnTo>
                        <a:pt x="16" y="70"/>
                      </a:lnTo>
                      <a:lnTo>
                        <a:pt x="24" y="69"/>
                      </a:lnTo>
                      <a:lnTo>
                        <a:pt x="39" y="69"/>
                      </a:lnTo>
                      <a:lnTo>
                        <a:pt x="47" y="62"/>
                      </a:lnTo>
                      <a:lnTo>
                        <a:pt x="55" y="56"/>
                      </a:lnTo>
                      <a:lnTo>
                        <a:pt x="55" y="45"/>
                      </a:lnTo>
                      <a:lnTo>
                        <a:pt x="56" y="27"/>
                      </a:lnTo>
                      <a:lnTo>
                        <a:pt x="56" y="16"/>
                      </a:lnTo>
                      <a:lnTo>
                        <a:pt x="56" y="10"/>
                      </a:lnTo>
                      <a:lnTo>
                        <a:pt x="47" y="0"/>
                      </a:lnTo>
                      <a:lnTo>
                        <a:pt x="40" y="0"/>
                      </a:lnTo>
                      <a:lnTo>
                        <a:pt x="25" y="2"/>
                      </a:lnTo>
                      <a:lnTo>
                        <a:pt x="16" y="9"/>
                      </a:lnTo>
                      <a:lnTo>
                        <a:pt x="16" y="14"/>
                      </a:lnTo>
                      <a:lnTo>
                        <a:pt x="9" y="32"/>
                      </a:lnTo>
                      <a:lnTo>
                        <a:pt x="9" y="37"/>
                      </a:lnTo>
                      <a:lnTo>
                        <a:pt x="9" y="53"/>
                      </a:lnTo>
                      <a:lnTo>
                        <a:pt x="0" y="65"/>
                      </a:lnTo>
                    </a:path>
                  </a:pathLst>
                </a:custGeom>
                <a:solidFill>
                  <a:srgbClr val="FCA439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30" name="Freeform 61"/>
                <p:cNvSpPr>
                  <a:spLocks/>
                </p:cNvSpPr>
                <p:nvPr/>
              </p:nvSpPr>
              <p:spPr bwMode="auto">
                <a:xfrm>
                  <a:off x="1165" y="3251"/>
                  <a:ext cx="109" cy="60"/>
                </a:xfrm>
                <a:custGeom>
                  <a:avLst/>
                  <a:gdLst>
                    <a:gd name="T0" fmla="*/ 0 w 109"/>
                    <a:gd name="T1" fmla="*/ 59 h 60"/>
                    <a:gd name="T2" fmla="*/ 0 w 109"/>
                    <a:gd name="T3" fmla="*/ 48 h 60"/>
                    <a:gd name="T4" fmla="*/ 9 w 109"/>
                    <a:gd name="T5" fmla="*/ 40 h 60"/>
                    <a:gd name="T6" fmla="*/ 8 w 109"/>
                    <a:gd name="T7" fmla="*/ 34 h 60"/>
                    <a:gd name="T8" fmla="*/ 16 w 109"/>
                    <a:gd name="T9" fmla="*/ 34 h 60"/>
                    <a:gd name="T10" fmla="*/ 24 w 109"/>
                    <a:gd name="T11" fmla="*/ 30 h 60"/>
                    <a:gd name="T12" fmla="*/ 17 w 109"/>
                    <a:gd name="T13" fmla="*/ 29 h 60"/>
                    <a:gd name="T14" fmla="*/ 16 w 109"/>
                    <a:gd name="T15" fmla="*/ 23 h 60"/>
                    <a:gd name="T16" fmla="*/ 24 w 109"/>
                    <a:gd name="T17" fmla="*/ 18 h 60"/>
                    <a:gd name="T18" fmla="*/ 24 w 109"/>
                    <a:gd name="T19" fmla="*/ 13 h 60"/>
                    <a:gd name="T20" fmla="*/ 24 w 109"/>
                    <a:gd name="T21" fmla="*/ 6 h 60"/>
                    <a:gd name="T22" fmla="*/ 31 w 109"/>
                    <a:gd name="T23" fmla="*/ 0 h 60"/>
                    <a:gd name="T24" fmla="*/ 39 w 109"/>
                    <a:gd name="T25" fmla="*/ 5 h 60"/>
                    <a:gd name="T26" fmla="*/ 48 w 109"/>
                    <a:gd name="T27" fmla="*/ 10 h 60"/>
                    <a:gd name="T28" fmla="*/ 54 w 109"/>
                    <a:gd name="T29" fmla="*/ 15 h 60"/>
                    <a:gd name="T30" fmla="*/ 69 w 109"/>
                    <a:gd name="T31" fmla="*/ 14 h 60"/>
                    <a:gd name="T32" fmla="*/ 77 w 109"/>
                    <a:gd name="T33" fmla="*/ 14 h 60"/>
                    <a:gd name="T34" fmla="*/ 93 w 109"/>
                    <a:gd name="T35" fmla="*/ 7 h 60"/>
                    <a:gd name="T36" fmla="*/ 77 w 109"/>
                    <a:gd name="T37" fmla="*/ 14 h 60"/>
                    <a:gd name="T38" fmla="*/ 61 w 109"/>
                    <a:gd name="T39" fmla="*/ 21 h 60"/>
                    <a:gd name="T40" fmla="*/ 47 w 109"/>
                    <a:gd name="T41" fmla="*/ 22 h 60"/>
                    <a:gd name="T42" fmla="*/ 39 w 109"/>
                    <a:gd name="T43" fmla="*/ 16 h 60"/>
                    <a:gd name="T44" fmla="*/ 31 w 109"/>
                    <a:gd name="T45" fmla="*/ 11 h 60"/>
                    <a:gd name="T46" fmla="*/ 24 w 109"/>
                    <a:gd name="T47" fmla="*/ 18 h 60"/>
                    <a:gd name="T48" fmla="*/ 32 w 109"/>
                    <a:gd name="T49" fmla="*/ 22 h 60"/>
                    <a:gd name="T50" fmla="*/ 39 w 109"/>
                    <a:gd name="T51" fmla="*/ 29 h 60"/>
                    <a:gd name="T52" fmla="*/ 47 w 109"/>
                    <a:gd name="T53" fmla="*/ 27 h 60"/>
                    <a:gd name="T54" fmla="*/ 53 w 109"/>
                    <a:gd name="T55" fmla="*/ 26 h 60"/>
                    <a:gd name="T56" fmla="*/ 46 w 109"/>
                    <a:gd name="T57" fmla="*/ 32 h 60"/>
                    <a:gd name="T58" fmla="*/ 32 w 109"/>
                    <a:gd name="T59" fmla="*/ 33 h 60"/>
                    <a:gd name="T60" fmla="*/ 24 w 109"/>
                    <a:gd name="T61" fmla="*/ 30 h 60"/>
                    <a:gd name="T62" fmla="*/ 23 w 109"/>
                    <a:gd name="T63" fmla="*/ 34 h 60"/>
                    <a:gd name="T64" fmla="*/ 39 w 109"/>
                    <a:gd name="T65" fmla="*/ 39 h 60"/>
                    <a:gd name="T66" fmla="*/ 54 w 109"/>
                    <a:gd name="T67" fmla="*/ 38 h 60"/>
                    <a:gd name="T68" fmla="*/ 69 w 109"/>
                    <a:gd name="T69" fmla="*/ 36 h 60"/>
                    <a:gd name="T70" fmla="*/ 92 w 109"/>
                    <a:gd name="T71" fmla="*/ 35 h 60"/>
                    <a:gd name="T72" fmla="*/ 108 w 109"/>
                    <a:gd name="T73" fmla="*/ 29 h 60"/>
                    <a:gd name="T74" fmla="*/ 92 w 109"/>
                    <a:gd name="T75" fmla="*/ 35 h 60"/>
                    <a:gd name="T76" fmla="*/ 68 w 109"/>
                    <a:gd name="T77" fmla="*/ 42 h 60"/>
                    <a:gd name="T78" fmla="*/ 61 w 109"/>
                    <a:gd name="T79" fmla="*/ 42 h 60"/>
                    <a:gd name="T80" fmla="*/ 46 w 109"/>
                    <a:gd name="T81" fmla="*/ 44 h 60"/>
                    <a:gd name="T82" fmla="*/ 31 w 109"/>
                    <a:gd name="T83" fmla="*/ 43 h 60"/>
                    <a:gd name="T84" fmla="*/ 16 w 109"/>
                    <a:gd name="T85" fmla="*/ 46 h 60"/>
                    <a:gd name="T86" fmla="*/ 9 w 109"/>
                    <a:gd name="T87" fmla="*/ 51 h 60"/>
                    <a:gd name="T88" fmla="*/ 0 w 109"/>
                    <a:gd name="T89" fmla="*/ 59 h 6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09"/>
                    <a:gd name="T136" fmla="*/ 0 h 60"/>
                    <a:gd name="T137" fmla="*/ 109 w 109"/>
                    <a:gd name="T138" fmla="*/ 60 h 6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09" h="60">
                      <a:moveTo>
                        <a:pt x="0" y="59"/>
                      </a:moveTo>
                      <a:lnTo>
                        <a:pt x="0" y="48"/>
                      </a:lnTo>
                      <a:lnTo>
                        <a:pt x="9" y="40"/>
                      </a:lnTo>
                      <a:lnTo>
                        <a:pt x="8" y="34"/>
                      </a:lnTo>
                      <a:lnTo>
                        <a:pt x="16" y="34"/>
                      </a:lnTo>
                      <a:lnTo>
                        <a:pt x="24" y="30"/>
                      </a:lnTo>
                      <a:lnTo>
                        <a:pt x="17" y="29"/>
                      </a:lnTo>
                      <a:lnTo>
                        <a:pt x="16" y="23"/>
                      </a:lnTo>
                      <a:lnTo>
                        <a:pt x="24" y="18"/>
                      </a:lnTo>
                      <a:lnTo>
                        <a:pt x="24" y="13"/>
                      </a:lnTo>
                      <a:lnTo>
                        <a:pt x="24" y="6"/>
                      </a:lnTo>
                      <a:lnTo>
                        <a:pt x="31" y="0"/>
                      </a:lnTo>
                      <a:lnTo>
                        <a:pt x="39" y="5"/>
                      </a:lnTo>
                      <a:lnTo>
                        <a:pt x="48" y="10"/>
                      </a:lnTo>
                      <a:lnTo>
                        <a:pt x="54" y="15"/>
                      </a:lnTo>
                      <a:lnTo>
                        <a:pt x="69" y="14"/>
                      </a:lnTo>
                      <a:lnTo>
                        <a:pt x="77" y="14"/>
                      </a:lnTo>
                      <a:lnTo>
                        <a:pt x="93" y="7"/>
                      </a:lnTo>
                      <a:lnTo>
                        <a:pt x="77" y="14"/>
                      </a:lnTo>
                      <a:lnTo>
                        <a:pt x="61" y="21"/>
                      </a:lnTo>
                      <a:lnTo>
                        <a:pt x="47" y="22"/>
                      </a:lnTo>
                      <a:lnTo>
                        <a:pt x="39" y="16"/>
                      </a:lnTo>
                      <a:lnTo>
                        <a:pt x="31" y="11"/>
                      </a:lnTo>
                      <a:lnTo>
                        <a:pt x="24" y="18"/>
                      </a:lnTo>
                      <a:lnTo>
                        <a:pt x="32" y="22"/>
                      </a:lnTo>
                      <a:lnTo>
                        <a:pt x="39" y="29"/>
                      </a:lnTo>
                      <a:lnTo>
                        <a:pt x="47" y="27"/>
                      </a:lnTo>
                      <a:lnTo>
                        <a:pt x="53" y="26"/>
                      </a:lnTo>
                      <a:lnTo>
                        <a:pt x="46" y="32"/>
                      </a:lnTo>
                      <a:lnTo>
                        <a:pt x="32" y="33"/>
                      </a:lnTo>
                      <a:lnTo>
                        <a:pt x="24" y="30"/>
                      </a:lnTo>
                      <a:lnTo>
                        <a:pt x="23" y="34"/>
                      </a:lnTo>
                      <a:lnTo>
                        <a:pt x="39" y="39"/>
                      </a:lnTo>
                      <a:lnTo>
                        <a:pt x="54" y="38"/>
                      </a:lnTo>
                      <a:lnTo>
                        <a:pt x="69" y="36"/>
                      </a:lnTo>
                      <a:lnTo>
                        <a:pt x="92" y="35"/>
                      </a:lnTo>
                      <a:lnTo>
                        <a:pt x="108" y="29"/>
                      </a:lnTo>
                      <a:lnTo>
                        <a:pt x="92" y="35"/>
                      </a:lnTo>
                      <a:lnTo>
                        <a:pt x="68" y="42"/>
                      </a:lnTo>
                      <a:lnTo>
                        <a:pt x="61" y="42"/>
                      </a:lnTo>
                      <a:lnTo>
                        <a:pt x="46" y="44"/>
                      </a:lnTo>
                      <a:lnTo>
                        <a:pt x="31" y="43"/>
                      </a:lnTo>
                      <a:lnTo>
                        <a:pt x="16" y="46"/>
                      </a:lnTo>
                      <a:lnTo>
                        <a:pt x="9" y="51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31" name="Freeform 62"/>
                <p:cNvSpPr>
                  <a:spLocks/>
                </p:cNvSpPr>
                <p:nvPr/>
              </p:nvSpPr>
              <p:spPr bwMode="auto">
                <a:xfrm>
                  <a:off x="1210" y="3209"/>
                  <a:ext cx="34" cy="19"/>
                </a:xfrm>
                <a:custGeom>
                  <a:avLst/>
                  <a:gdLst>
                    <a:gd name="T0" fmla="*/ 0 w 34"/>
                    <a:gd name="T1" fmla="*/ 18 h 19"/>
                    <a:gd name="T2" fmla="*/ 0 w 34"/>
                    <a:gd name="T3" fmla="*/ 12 h 19"/>
                    <a:gd name="T4" fmla="*/ 10 w 34"/>
                    <a:gd name="T5" fmla="*/ 6 h 19"/>
                    <a:gd name="T6" fmla="*/ 10 w 34"/>
                    <a:gd name="T7" fmla="*/ 0 h 19"/>
                    <a:gd name="T8" fmla="*/ 17 w 34"/>
                    <a:gd name="T9" fmla="*/ 0 h 19"/>
                    <a:gd name="T10" fmla="*/ 26 w 34"/>
                    <a:gd name="T11" fmla="*/ 4 h 19"/>
                    <a:gd name="T12" fmla="*/ 33 w 34"/>
                    <a:gd name="T13" fmla="*/ 5 h 19"/>
                    <a:gd name="T14" fmla="*/ 26 w 34"/>
                    <a:gd name="T15" fmla="*/ 4 h 19"/>
                    <a:gd name="T16" fmla="*/ 17 w 34"/>
                    <a:gd name="T17" fmla="*/ 6 h 19"/>
                    <a:gd name="T18" fmla="*/ 0 w 34"/>
                    <a:gd name="T19" fmla="*/ 18 h 1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"/>
                    <a:gd name="T31" fmla="*/ 0 h 19"/>
                    <a:gd name="T32" fmla="*/ 34 w 34"/>
                    <a:gd name="T33" fmla="*/ 19 h 1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" h="19">
                      <a:moveTo>
                        <a:pt x="0" y="18"/>
                      </a:moveTo>
                      <a:lnTo>
                        <a:pt x="0" y="12"/>
                      </a:lnTo>
                      <a:lnTo>
                        <a:pt x="10" y="6"/>
                      </a:lnTo>
                      <a:lnTo>
                        <a:pt x="10" y="0"/>
                      </a:lnTo>
                      <a:lnTo>
                        <a:pt x="17" y="0"/>
                      </a:lnTo>
                      <a:lnTo>
                        <a:pt x="26" y="4"/>
                      </a:lnTo>
                      <a:lnTo>
                        <a:pt x="33" y="5"/>
                      </a:lnTo>
                      <a:lnTo>
                        <a:pt x="26" y="4"/>
                      </a:lnTo>
                      <a:lnTo>
                        <a:pt x="17" y="6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FCA43A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411" name="Group 63"/>
              <p:cNvGrpSpPr>
                <a:grpSpLocks/>
              </p:cNvGrpSpPr>
              <p:nvPr/>
            </p:nvGrpSpPr>
            <p:grpSpPr bwMode="auto">
              <a:xfrm>
                <a:off x="3792" y="3668"/>
                <a:ext cx="314" cy="460"/>
                <a:chOff x="3792" y="3668"/>
                <a:chExt cx="314" cy="460"/>
              </a:xfrm>
            </p:grpSpPr>
            <p:sp>
              <p:nvSpPr>
                <p:cNvPr id="15412" name="Freeform 64"/>
                <p:cNvSpPr>
                  <a:spLocks/>
                </p:cNvSpPr>
                <p:nvPr/>
              </p:nvSpPr>
              <p:spPr bwMode="auto">
                <a:xfrm>
                  <a:off x="3792" y="3668"/>
                  <a:ext cx="312" cy="460"/>
                </a:xfrm>
                <a:custGeom>
                  <a:avLst/>
                  <a:gdLst>
                    <a:gd name="T0" fmla="*/ 32 w 576"/>
                    <a:gd name="T1" fmla="*/ 216 h 623"/>
                    <a:gd name="T2" fmla="*/ 34 w 576"/>
                    <a:gd name="T3" fmla="*/ 219 h 623"/>
                    <a:gd name="T4" fmla="*/ 36 w 576"/>
                    <a:gd name="T5" fmla="*/ 221 h 623"/>
                    <a:gd name="T6" fmla="*/ 38 w 576"/>
                    <a:gd name="T7" fmla="*/ 218 h 623"/>
                    <a:gd name="T8" fmla="*/ 41 w 576"/>
                    <a:gd name="T9" fmla="*/ 215 h 623"/>
                    <a:gd name="T10" fmla="*/ 43 w 576"/>
                    <a:gd name="T11" fmla="*/ 214 h 623"/>
                    <a:gd name="T12" fmla="*/ 45 w 576"/>
                    <a:gd name="T13" fmla="*/ 214 h 623"/>
                    <a:gd name="T14" fmla="*/ 48 w 576"/>
                    <a:gd name="T15" fmla="*/ 211 h 623"/>
                    <a:gd name="T16" fmla="*/ 49 w 576"/>
                    <a:gd name="T17" fmla="*/ 206 h 623"/>
                    <a:gd name="T18" fmla="*/ 52 w 576"/>
                    <a:gd name="T19" fmla="*/ 201 h 623"/>
                    <a:gd name="T20" fmla="*/ 55 w 576"/>
                    <a:gd name="T21" fmla="*/ 190 h 623"/>
                    <a:gd name="T22" fmla="*/ 58 w 576"/>
                    <a:gd name="T23" fmla="*/ 182 h 623"/>
                    <a:gd name="T24" fmla="*/ 61 w 576"/>
                    <a:gd name="T25" fmla="*/ 174 h 623"/>
                    <a:gd name="T26" fmla="*/ 62 w 576"/>
                    <a:gd name="T27" fmla="*/ 181 h 623"/>
                    <a:gd name="T28" fmla="*/ 63 w 576"/>
                    <a:gd name="T29" fmla="*/ 182 h 623"/>
                    <a:gd name="T30" fmla="*/ 67 w 576"/>
                    <a:gd name="T31" fmla="*/ 176 h 623"/>
                    <a:gd name="T32" fmla="*/ 71 w 576"/>
                    <a:gd name="T33" fmla="*/ 168 h 623"/>
                    <a:gd name="T34" fmla="*/ 75 w 576"/>
                    <a:gd name="T35" fmla="*/ 155 h 623"/>
                    <a:gd name="T36" fmla="*/ 80 w 576"/>
                    <a:gd name="T37" fmla="*/ 145 h 623"/>
                    <a:gd name="T38" fmla="*/ 84 w 576"/>
                    <a:gd name="T39" fmla="*/ 138 h 623"/>
                    <a:gd name="T40" fmla="*/ 88 w 576"/>
                    <a:gd name="T41" fmla="*/ 129 h 623"/>
                    <a:gd name="T42" fmla="*/ 90 w 576"/>
                    <a:gd name="T43" fmla="*/ 121 h 623"/>
                    <a:gd name="T44" fmla="*/ 91 w 576"/>
                    <a:gd name="T45" fmla="*/ 117 h 623"/>
                    <a:gd name="T46" fmla="*/ 91 w 576"/>
                    <a:gd name="T47" fmla="*/ 103 h 623"/>
                    <a:gd name="T48" fmla="*/ 90 w 576"/>
                    <a:gd name="T49" fmla="*/ 89 h 623"/>
                    <a:gd name="T50" fmla="*/ 88 w 576"/>
                    <a:gd name="T51" fmla="*/ 69 h 623"/>
                    <a:gd name="T52" fmla="*/ 85 w 576"/>
                    <a:gd name="T53" fmla="*/ 46 h 623"/>
                    <a:gd name="T54" fmla="*/ 82 w 576"/>
                    <a:gd name="T55" fmla="*/ 21 h 623"/>
                    <a:gd name="T56" fmla="*/ 80 w 576"/>
                    <a:gd name="T57" fmla="*/ 18 h 623"/>
                    <a:gd name="T58" fmla="*/ 78 w 576"/>
                    <a:gd name="T59" fmla="*/ 13 h 623"/>
                    <a:gd name="T60" fmla="*/ 77 w 576"/>
                    <a:gd name="T61" fmla="*/ 7 h 623"/>
                    <a:gd name="T62" fmla="*/ 76 w 576"/>
                    <a:gd name="T63" fmla="*/ 3 h 623"/>
                    <a:gd name="T64" fmla="*/ 74 w 576"/>
                    <a:gd name="T65" fmla="*/ 3 h 623"/>
                    <a:gd name="T66" fmla="*/ 73 w 576"/>
                    <a:gd name="T67" fmla="*/ 0 h 623"/>
                    <a:gd name="T68" fmla="*/ 72 w 576"/>
                    <a:gd name="T69" fmla="*/ 5 h 623"/>
                    <a:gd name="T70" fmla="*/ 69 w 576"/>
                    <a:gd name="T71" fmla="*/ 6 h 623"/>
                    <a:gd name="T72" fmla="*/ 67 w 576"/>
                    <a:gd name="T73" fmla="*/ 9 h 623"/>
                    <a:gd name="T74" fmla="*/ 64 w 576"/>
                    <a:gd name="T75" fmla="*/ 17 h 623"/>
                    <a:gd name="T76" fmla="*/ 60 w 576"/>
                    <a:gd name="T77" fmla="*/ 23 h 623"/>
                    <a:gd name="T78" fmla="*/ 56 w 576"/>
                    <a:gd name="T79" fmla="*/ 26 h 623"/>
                    <a:gd name="T80" fmla="*/ 49 w 576"/>
                    <a:gd name="T81" fmla="*/ 30 h 623"/>
                    <a:gd name="T82" fmla="*/ 41 w 576"/>
                    <a:gd name="T83" fmla="*/ 35 h 623"/>
                    <a:gd name="T84" fmla="*/ 34 w 576"/>
                    <a:gd name="T85" fmla="*/ 35 h 623"/>
                    <a:gd name="T86" fmla="*/ 25 w 576"/>
                    <a:gd name="T87" fmla="*/ 38 h 623"/>
                    <a:gd name="T88" fmla="*/ 17 w 576"/>
                    <a:gd name="T89" fmla="*/ 36 h 623"/>
                    <a:gd name="T90" fmla="*/ 8 w 576"/>
                    <a:gd name="T91" fmla="*/ 41 h 623"/>
                    <a:gd name="T92" fmla="*/ 0 w 576"/>
                    <a:gd name="T93" fmla="*/ 44 h 623"/>
                    <a:gd name="T94" fmla="*/ 11 w 576"/>
                    <a:gd name="T95" fmla="*/ 250 h 623"/>
                    <a:gd name="T96" fmla="*/ 16 w 576"/>
                    <a:gd name="T97" fmla="*/ 244 h 623"/>
                    <a:gd name="T98" fmla="*/ 22 w 576"/>
                    <a:gd name="T99" fmla="*/ 234 h 623"/>
                    <a:gd name="T100" fmla="*/ 28 w 576"/>
                    <a:gd name="T101" fmla="*/ 225 h 623"/>
                    <a:gd name="T102" fmla="*/ 32 w 576"/>
                    <a:gd name="T103" fmla="*/ 216 h 62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76"/>
                    <a:gd name="T157" fmla="*/ 0 h 623"/>
                    <a:gd name="T158" fmla="*/ 576 w 576"/>
                    <a:gd name="T159" fmla="*/ 623 h 62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76" h="623">
                      <a:moveTo>
                        <a:pt x="205" y="538"/>
                      </a:moveTo>
                      <a:lnTo>
                        <a:pt x="216" y="545"/>
                      </a:lnTo>
                      <a:lnTo>
                        <a:pt x="229" y="549"/>
                      </a:lnTo>
                      <a:lnTo>
                        <a:pt x="241" y="542"/>
                      </a:lnTo>
                      <a:lnTo>
                        <a:pt x="255" y="534"/>
                      </a:lnTo>
                      <a:lnTo>
                        <a:pt x="269" y="532"/>
                      </a:lnTo>
                      <a:lnTo>
                        <a:pt x="286" y="532"/>
                      </a:lnTo>
                      <a:lnTo>
                        <a:pt x="299" y="526"/>
                      </a:lnTo>
                      <a:lnTo>
                        <a:pt x="309" y="512"/>
                      </a:lnTo>
                      <a:lnTo>
                        <a:pt x="326" y="499"/>
                      </a:lnTo>
                      <a:lnTo>
                        <a:pt x="347" y="474"/>
                      </a:lnTo>
                      <a:lnTo>
                        <a:pt x="367" y="453"/>
                      </a:lnTo>
                      <a:lnTo>
                        <a:pt x="382" y="434"/>
                      </a:lnTo>
                      <a:lnTo>
                        <a:pt x="390" y="449"/>
                      </a:lnTo>
                      <a:lnTo>
                        <a:pt x="399" y="453"/>
                      </a:lnTo>
                      <a:lnTo>
                        <a:pt x="422" y="438"/>
                      </a:lnTo>
                      <a:lnTo>
                        <a:pt x="447" y="416"/>
                      </a:lnTo>
                      <a:lnTo>
                        <a:pt x="474" y="385"/>
                      </a:lnTo>
                      <a:lnTo>
                        <a:pt x="500" y="359"/>
                      </a:lnTo>
                      <a:lnTo>
                        <a:pt x="531" y="342"/>
                      </a:lnTo>
                      <a:lnTo>
                        <a:pt x="554" y="321"/>
                      </a:lnTo>
                      <a:lnTo>
                        <a:pt x="571" y="301"/>
                      </a:lnTo>
                      <a:lnTo>
                        <a:pt x="575" y="290"/>
                      </a:lnTo>
                      <a:lnTo>
                        <a:pt x="575" y="258"/>
                      </a:lnTo>
                      <a:lnTo>
                        <a:pt x="567" y="221"/>
                      </a:lnTo>
                      <a:lnTo>
                        <a:pt x="553" y="171"/>
                      </a:lnTo>
                      <a:lnTo>
                        <a:pt x="536" y="114"/>
                      </a:lnTo>
                      <a:lnTo>
                        <a:pt x="514" y="53"/>
                      </a:lnTo>
                      <a:lnTo>
                        <a:pt x="504" y="45"/>
                      </a:lnTo>
                      <a:lnTo>
                        <a:pt x="490" y="31"/>
                      </a:lnTo>
                      <a:lnTo>
                        <a:pt x="483" y="16"/>
                      </a:lnTo>
                      <a:lnTo>
                        <a:pt x="476" y="7"/>
                      </a:lnTo>
                      <a:lnTo>
                        <a:pt x="467" y="7"/>
                      </a:lnTo>
                      <a:lnTo>
                        <a:pt x="460" y="0"/>
                      </a:lnTo>
                      <a:lnTo>
                        <a:pt x="448" y="12"/>
                      </a:lnTo>
                      <a:lnTo>
                        <a:pt x="434" y="15"/>
                      </a:lnTo>
                      <a:lnTo>
                        <a:pt x="423" y="21"/>
                      </a:lnTo>
                      <a:lnTo>
                        <a:pt x="401" y="42"/>
                      </a:lnTo>
                      <a:lnTo>
                        <a:pt x="379" y="57"/>
                      </a:lnTo>
                      <a:lnTo>
                        <a:pt x="354" y="63"/>
                      </a:lnTo>
                      <a:lnTo>
                        <a:pt x="309" y="76"/>
                      </a:lnTo>
                      <a:lnTo>
                        <a:pt x="254" y="85"/>
                      </a:lnTo>
                      <a:lnTo>
                        <a:pt x="210" y="87"/>
                      </a:lnTo>
                      <a:lnTo>
                        <a:pt x="158" y="94"/>
                      </a:lnTo>
                      <a:lnTo>
                        <a:pt x="108" y="91"/>
                      </a:lnTo>
                      <a:lnTo>
                        <a:pt x="50" y="103"/>
                      </a:lnTo>
                      <a:lnTo>
                        <a:pt x="0" y="110"/>
                      </a:lnTo>
                      <a:lnTo>
                        <a:pt x="71" y="622"/>
                      </a:lnTo>
                      <a:lnTo>
                        <a:pt x="100" y="606"/>
                      </a:lnTo>
                      <a:lnTo>
                        <a:pt x="140" y="581"/>
                      </a:lnTo>
                      <a:lnTo>
                        <a:pt x="175" y="559"/>
                      </a:lnTo>
                      <a:lnTo>
                        <a:pt x="205" y="538"/>
                      </a:lnTo>
                    </a:path>
                  </a:pathLst>
                </a:custGeom>
                <a:solidFill>
                  <a:srgbClr val="0099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3" name="Freeform 65"/>
                <p:cNvSpPr>
                  <a:spLocks/>
                </p:cNvSpPr>
                <p:nvPr/>
              </p:nvSpPr>
              <p:spPr bwMode="auto">
                <a:xfrm>
                  <a:off x="3828" y="3678"/>
                  <a:ext cx="214" cy="107"/>
                </a:xfrm>
                <a:custGeom>
                  <a:avLst/>
                  <a:gdLst>
                    <a:gd name="T0" fmla="*/ 0 w 395"/>
                    <a:gd name="T1" fmla="*/ 35 h 145"/>
                    <a:gd name="T2" fmla="*/ 6 w 395"/>
                    <a:gd name="T3" fmla="*/ 32 h 145"/>
                    <a:gd name="T4" fmla="*/ 11 w 395"/>
                    <a:gd name="T5" fmla="*/ 32 h 145"/>
                    <a:gd name="T6" fmla="*/ 16 w 395"/>
                    <a:gd name="T7" fmla="*/ 32 h 145"/>
                    <a:gd name="T8" fmla="*/ 23 w 395"/>
                    <a:gd name="T9" fmla="*/ 30 h 145"/>
                    <a:gd name="T10" fmla="*/ 30 w 395"/>
                    <a:gd name="T11" fmla="*/ 30 h 145"/>
                    <a:gd name="T12" fmla="*/ 37 w 395"/>
                    <a:gd name="T13" fmla="*/ 24 h 145"/>
                    <a:gd name="T14" fmla="*/ 45 w 395"/>
                    <a:gd name="T15" fmla="*/ 21 h 145"/>
                    <a:gd name="T16" fmla="*/ 50 w 395"/>
                    <a:gd name="T17" fmla="*/ 18 h 145"/>
                    <a:gd name="T18" fmla="*/ 55 w 395"/>
                    <a:gd name="T19" fmla="*/ 7 h 145"/>
                    <a:gd name="T20" fmla="*/ 59 w 395"/>
                    <a:gd name="T21" fmla="*/ 1 h 145"/>
                    <a:gd name="T22" fmla="*/ 61 w 395"/>
                    <a:gd name="T23" fmla="*/ 0 h 145"/>
                    <a:gd name="T24" fmla="*/ 62 w 395"/>
                    <a:gd name="T25" fmla="*/ 1 h 145"/>
                    <a:gd name="T26" fmla="*/ 60 w 395"/>
                    <a:gd name="T27" fmla="*/ 4 h 145"/>
                    <a:gd name="T28" fmla="*/ 59 w 395"/>
                    <a:gd name="T29" fmla="*/ 7 h 145"/>
                    <a:gd name="T30" fmla="*/ 57 w 395"/>
                    <a:gd name="T31" fmla="*/ 10 h 145"/>
                    <a:gd name="T32" fmla="*/ 56 w 395"/>
                    <a:gd name="T33" fmla="*/ 15 h 145"/>
                    <a:gd name="T34" fmla="*/ 55 w 395"/>
                    <a:gd name="T35" fmla="*/ 20 h 145"/>
                    <a:gd name="T36" fmla="*/ 54 w 395"/>
                    <a:gd name="T37" fmla="*/ 25 h 145"/>
                    <a:gd name="T38" fmla="*/ 52 w 395"/>
                    <a:gd name="T39" fmla="*/ 26 h 145"/>
                    <a:gd name="T40" fmla="*/ 53 w 395"/>
                    <a:gd name="T41" fmla="*/ 32 h 145"/>
                    <a:gd name="T42" fmla="*/ 55 w 395"/>
                    <a:gd name="T43" fmla="*/ 34 h 145"/>
                    <a:gd name="T44" fmla="*/ 57 w 395"/>
                    <a:gd name="T45" fmla="*/ 38 h 145"/>
                    <a:gd name="T46" fmla="*/ 55 w 395"/>
                    <a:gd name="T47" fmla="*/ 39 h 145"/>
                    <a:gd name="T48" fmla="*/ 52 w 395"/>
                    <a:gd name="T49" fmla="*/ 38 h 145"/>
                    <a:gd name="T50" fmla="*/ 50 w 395"/>
                    <a:gd name="T51" fmla="*/ 35 h 145"/>
                    <a:gd name="T52" fmla="*/ 49 w 395"/>
                    <a:gd name="T53" fmla="*/ 34 h 145"/>
                    <a:gd name="T54" fmla="*/ 47 w 395"/>
                    <a:gd name="T55" fmla="*/ 39 h 145"/>
                    <a:gd name="T56" fmla="*/ 44 w 395"/>
                    <a:gd name="T57" fmla="*/ 42 h 145"/>
                    <a:gd name="T58" fmla="*/ 41 w 395"/>
                    <a:gd name="T59" fmla="*/ 41 h 145"/>
                    <a:gd name="T60" fmla="*/ 39 w 395"/>
                    <a:gd name="T61" fmla="*/ 38 h 145"/>
                    <a:gd name="T62" fmla="*/ 37 w 395"/>
                    <a:gd name="T63" fmla="*/ 37 h 145"/>
                    <a:gd name="T64" fmla="*/ 34 w 395"/>
                    <a:gd name="T65" fmla="*/ 36 h 145"/>
                    <a:gd name="T66" fmla="*/ 31 w 395"/>
                    <a:gd name="T67" fmla="*/ 38 h 145"/>
                    <a:gd name="T68" fmla="*/ 28 w 395"/>
                    <a:gd name="T69" fmla="*/ 44 h 145"/>
                    <a:gd name="T70" fmla="*/ 25 w 395"/>
                    <a:gd name="T71" fmla="*/ 49 h 145"/>
                    <a:gd name="T72" fmla="*/ 22 w 395"/>
                    <a:gd name="T73" fmla="*/ 49 h 145"/>
                    <a:gd name="T74" fmla="*/ 18 w 395"/>
                    <a:gd name="T75" fmla="*/ 45 h 145"/>
                    <a:gd name="T76" fmla="*/ 20 w 395"/>
                    <a:gd name="T77" fmla="*/ 51 h 145"/>
                    <a:gd name="T78" fmla="*/ 22 w 395"/>
                    <a:gd name="T79" fmla="*/ 58 h 145"/>
                    <a:gd name="T80" fmla="*/ 18 w 395"/>
                    <a:gd name="T81" fmla="*/ 54 h 145"/>
                    <a:gd name="T82" fmla="*/ 17 w 395"/>
                    <a:gd name="T83" fmla="*/ 51 h 145"/>
                    <a:gd name="T84" fmla="*/ 16 w 395"/>
                    <a:gd name="T85" fmla="*/ 46 h 145"/>
                    <a:gd name="T86" fmla="*/ 15 w 395"/>
                    <a:gd name="T87" fmla="*/ 47 h 145"/>
                    <a:gd name="T88" fmla="*/ 14 w 395"/>
                    <a:gd name="T89" fmla="*/ 53 h 145"/>
                    <a:gd name="T90" fmla="*/ 13 w 395"/>
                    <a:gd name="T91" fmla="*/ 51 h 145"/>
                    <a:gd name="T92" fmla="*/ 11 w 395"/>
                    <a:gd name="T93" fmla="*/ 46 h 145"/>
                    <a:gd name="T94" fmla="*/ 8 w 395"/>
                    <a:gd name="T95" fmla="*/ 46 h 145"/>
                    <a:gd name="T96" fmla="*/ 7 w 395"/>
                    <a:gd name="T97" fmla="*/ 41 h 145"/>
                    <a:gd name="T98" fmla="*/ 4 w 395"/>
                    <a:gd name="T99" fmla="*/ 39 h 145"/>
                    <a:gd name="T100" fmla="*/ 2 w 395"/>
                    <a:gd name="T101" fmla="*/ 38 h 145"/>
                    <a:gd name="T102" fmla="*/ 0 w 395"/>
                    <a:gd name="T103" fmla="*/ 35 h 14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395"/>
                    <a:gd name="T157" fmla="*/ 0 h 145"/>
                    <a:gd name="T158" fmla="*/ 395 w 395"/>
                    <a:gd name="T159" fmla="*/ 145 h 14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395" h="145">
                      <a:moveTo>
                        <a:pt x="0" y="88"/>
                      </a:moveTo>
                      <a:lnTo>
                        <a:pt x="38" y="80"/>
                      </a:lnTo>
                      <a:lnTo>
                        <a:pt x="66" y="80"/>
                      </a:lnTo>
                      <a:lnTo>
                        <a:pt x="97" y="79"/>
                      </a:lnTo>
                      <a:lnTo>
                        <a:pt x="146" y="75"/>
                      </a:lnTo>
                      <a:lnTo>
                        <a:pt x="191" y="73"/>
                      </a:lnTo>
                      <a:lnTo>
                        <a:pt x="234" y="60"/>
                      </a:lnTo>
                      <a:lnTo>
                        <a:pt x="285" y="51"/>
                      </a:lnTo>
                      <a:lnTo>
                        <a:pt x="315" y="45"/>
                      </a:lnTo>
                      <a:lnTo>
                        <a:pt x="346" y="17"/>
                      </a:lnTo>
                      <a:lnTo>
                        <a:pt x="369" y="2"/>
                      </a:lnTo>
                      <a:lnTo>
                        <a:pt x="382" y="0"/>
                      </a:lnTo>
                      <a:lnTo>
                        <a:pt x="394" y="3"/>
                      </a:lnTo>
                      <a:lnTo>
                        <a:pt x="378" y="11"/>
                      </a:lnTo>
                      <a:lnTo>
                        <a:pt x="370" y="18"/>
                      </a:lnTo>
                      <a:lnTo>
                        <a:pt x="360" y="26"/>
                      </a:lnTo>
                      <a:lnTo>
                        <a:pt x="353" y="37"/>
                      </a:lnTo>
                      <a:lnTo>
                        <a:pt x="349" y="49"/>
                      </a:lnTo>
                      <a:lnTo>
                        <a:pt x="336" y="62"/>
                      </a:lnTo>
                      <a:lnTo>
                        <a:pt x="327" y="64"/>
                      </a:lnTo>
                      <a:lnTo>
                        <a:pt x="333" y="80"/>
                      </a:lnTo>
                      <a:lnTo>
                        <a:pt x="344" y="86"/>
                      </a:lnTo>
                      <a:lnTo>
                        <a:pt x="358" y="96"/>
                      </a:lnTo>
                      <a:lnTo>
                        <a:pt x="347" y="98"/>
                      </a:lnTo>
                      <a:lnTo>
                        <a:pt x="329" y="96"/>
                      </a:lnTo>
                      <a:lnTo>
                        <a:pt x="317" y="88"/>
                      </a:lnTo>
                      <a:lnTo>
                        <a:pt x="307" y="85"/>
                      </a:lnTo>
                      <a:lnTo>
                        <a:pt x="294" y="97"/>
                      </a:lnTo>
                      <a:lnTo>
                        <a:pt x="277" y="105"/>
                      </a:lnTo>
                      <a:lnTo>
                        <a:pt x="258" y="103"/>
                      </a:lnTo>
                      <a:lnTo>
                        <a:pt x="246" y="96"/>
                      </a:lnTo>
                      <a:lnTo>
                        <a:pt x="231" y="92"/>
                      </a:lnTo>
                      <a:lnTo>
                        <a:pt x="212" y="90"/>
                      </a:lnTo>
                      <a:lnTo>
                        <a:pt x="194" y="96"/>
                      </a:lnTo>
                      <a:lnTo>
                        <a:pt x="174" y="110"/>
                      </a:lnTo>
                      <a:lnTo>
                        <a:pt x="161" y="122"/>
                      </a:lnTo>
                      <a:lnTo>
                        <a:pt x="138" y="121"/>
                      </a:lnTo>
                      <a:lnTo>
                        <a:pt x="114" y="113"/>
                      </a:lnTo>
                      <a:lnTo>
                        <a:pt x="122" y="128"/>
                      </a:lnTo>
                      <a:lnTo>
                        <a:pt x="134" y="144"/>
                      </a:lnTo>
                      <a:lnTo>
                        <a:pt x="114" y="134"/>
                      </a:lnTo>
                      <a:lnTo>
                        <a:pt x="105" y="128"/>
                      </a:lnTo>
                      <a:lnTo>
                        <a:pt x="98" y="117"/>
                      </a:lnTo>
                      <a:lnTo>
                        <a:pt x="91" y="118"/>
                      </a:lnTo>
                      <a:lnTo>
                        <a:pt x="87" y="131"/>
                      </a:lnTo>
                      <a:lnTo>
                        <a:pt x="83" y="127"/>
                      </a:lnTo>
                      <a:lnTo>
                        <a:pt x="69" y="117"/>
                      </a:lnTo>
                      <a:lnTo>
                        <a:pt x="51" y="115"/>
                      </a:lnTo>
                      <a:lnTo>
                        <a:pt x="41" y="101"/>
                      </a:lnTo>
                      <a:lnTo>
                        <a:pt x="23" y="98"/>
                      </a:lnTo>
                      <a:lnTo>
                        <a:pt x="11" y="96"/>
                      </a:lnTo>
                      <a:lnTo>
                        <a:pt x="0" y="88"/>
                      </a:lnTo>
                    </a:path>
                  </a:pathLst>
                </a:custGeom>
                <a:solidFill>
                  <a:srgbClr val="0099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4" name="Freeform 66"/>
                <p:cNvSpPr>
                  <a:spLocks/>
                </p:cNvSpPr>
                <p:nvPr/>
              </p:nvSpPr>
              <p:spPr bwMode="auto">
                <a:xfrm>
                  <a:off x="3979" y="3915"/>
                  <a:ext cx="42" cy="104"/>
                </a:xfrm>
                <a:custGeom>
                  <a:avLst/>
                  <a:gdLst>
                    <a:gd name="T0" fmla="*/ 9 w 77"/>
                    <a:gd name="T1" fmla="*/ 48 h 140"/>
                    <a:gd name="T2" fmla="*/ 7 w 77"/>
                    <a:gd name="T3" fmla="*/ 47 h 140"/>
                    <a:gd name="T4" fmla="*/ 6 w 77"/>
                    <a:gd name="T5" fmla="*/ 41 h 140"/>
                    <a:gd name="T6" fmla="*/ 3 w 77"/>
                    <a:gd name="T7" fmla="*/ 51 h 140"/>
                    <a:gd name="T8" fmla="*/ 0 w 77"/>
                    <a:gd name="T9" fmla="*/ 57 h 140"/>
                    <a:gd name="T10" fmla="*/ 3 w 77"/>
                    <a:gd name="T11" fmla="*/ 50 h 140"/>
                    <a:gd name="T12" fmla="*/ 4 w 77"/>
                    <a:gd name="T13" fmla="*/ 42 h 140"/>
                    <a:gd name="T14" fmla="*/ 4 w 77"/>
                    <a:gd name="T15" fmla="*/ 33 h 140"/>
                    <a:gd name="T16" fmla="*/ 4 w 77"/>
                    <a:gd name="T17" fmla="*/ 22 h 140"/>
                    <a:gd name="T18" fmla="*/ 4 w 77"/>
                    <a:gd name="T19" fmla="*/ 11 h 140"/>
                    <a:gd name="T20" fmla="*/ 5 w 77"/>
                    <a:gd name="T21" fmla="*/ 0 h 140"/>
                    <a:gd name="T22" fmla="*/ 5 w 77"/>
                    <a:gd name="T23" fmla="*/ 13 h 140"/>
                    <a:gd name="T24" fmla="*/ 5 w 77"/>
                    <a:gd name="T25" fmla="*/ 22 h 140"/>
                    <a:gd name="T26" fmla="*/ 7 w 77"/>
                    <a:gd name="T27" fmla="*/ 32 h 140"/>
                    <a:gd name="T28" fmla="*/ 7 w 77"/>
                    <a:gd name="T29" fmla="*/ 25 h 140"/>
                    <a:gd name="T30" fmla="*/ 8 w 77"/>
                    <a:gd name="T31" fmla="*/ 20 h 140"/>
                    <a:gd name="T32" fmla="*/ 8 w 77"/>
                    <a:gd name="T33" fmla="*/ 31 h 140"/>
                    <a:gd name="T34" fmla="*/ 8 w 77"/>
                    <a:gd name="T35" fmla="*/ 39 h 140"/>
                    <a:gd name="T36" fmla="*/ 9 w 77"/>
                    <a:gd name="T37" fmla="*/ 44 h 140"/>
                    <a:gd name="T38" fmla="*/ 12 w 77"/>
                    <a:gd name="T39" fmla="*/ 42 h 140"/>
                    <a:gd name="T40" fmla="*/ 10 w 77"/>
                    <a:gd name="T41" fmla="*/ 46 h 140"/>
                    <a:gd name="T42" fmla="*/ 9 w 77"/>
                    <a:gd name="T43" fmla="*/ 48 h 14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77"/>
                    <a:gd name="T67" fmla="*/ 0 h 140"/>
                    <a:gd name="T68" fmla="*/ 77 w 77"/>
                    <a:gd name="T69" fmla="*/ 140 h 14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77" h="140">
                      <a:moveTo>
                        <a:pt x="57" y="118"/>
                      </a:moveTo>
                      <a:lnTo>
                        <a:pt x="43" y="115"/>
                      </a:lnTo>
                      <a:lnTo>
                        <a:pt x="36" y="100"/>
                      </a:lnTo>
                      <a:lnTo>
                        <a:pt x="21" y="125"/>
                      </a:lnTo>
                      <a:lnTo>
                        <a:pt x="0" y="139"/>
                      </a:lnTo>
                      <a:lnTo>
                        <a:pt x="17" y="121"/>
                      </a:lnTo>
                      <a:lnTo>
                        <a:pt x="25" y="103"/>
                      </a:lnTo>
                      <a:lnTo>
                        <a:pt x="25" y="82"/>
                      </a:lnTo>
                      <a:lnTo>
                        <a:pt x="26" y="55"/>
                      </a:lnTo>
                      <a:lnTo>
                        <a:pt x="24" y="27"/>
                      </a:lnTo>
                      <a:lnTo>
                        <a:pt x="29" y="0"/>
                      </a:lnTo>
                      <a:lnTo>
                        <a:pt x="31" y="31"/>
                      </a:lnTo>
                      <a:lnTo>
                        <a:pt x="34" y="52"/>
                      </a:lnTo>
                      <a:lnTo>
                        <a:pt x="41" y="78"/>
                      </a:lnTo>
                      <a:lnTo>
                        <a:pt x="42" y="62"/>
                      </a:lnTo>
                      <a:lnTo>
                        <a:pt x="48" y="50"/>
                      </a:lnTo>
                      <a:lnTo>
                        <a:pt x="46" y="77"/>
                      </a:lnTo>
                      <a:lnTo>
                        <a:pt x="47" y="97"/>
                      </a:lnTo>
                      <a:lnTo>
                        <a:pt x="58" y="108"/>
                      </a:lnTo>
                      <a:lnTo>
                        <a:pt x="76" y="104"/>
                      </a:lnTo>
                      <a:lnTo>
                        <a:pt x="65" y="113"/>
                      </a:lnTo>
                      <a:lnTo>
                        <a:pt x="57" y="118"/>
                      </a:lnTo>
                    </a:path>
                  </a:pathLst>
                </a:custGeom>
                <a:solidFill>
                  <a:srgbClr val="339933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5" name="Freeform 67"/>
                <p:cNvSpPr>
                  <a:spLocks/>
                </p:cNvSpPr>
                <p:nvPr/>
              </p:nvSpPr>
              <p:spPr bwMode="auto">
                <a:xfrm>
                  <a:off x="3862" y="3952"/>
                  <a:ext cx="77" cy="124"/>
                </a:xfrm>
                <a:custGeom>
                  <a:avLst/>
                  <a:gdLst>
                    <a:gd name="T0" fmla="*/ 19 w 142"/>
                    <a:gd name="T1" fmla="*/ 63 h 168"/>
                    <a:gd name="T2" fmla="*/ 17 w 142"/>
                    <a:gd name="T3" fmla="*/ 63 h 168"/>
                    <a:gd name="T4" fmla="*/ 16 w 142"/>
                    <a:gd name="T5" fmla="*/ 67 h 168"/>
                    <a:gd name="T6" fmla="*/ 14 w 142"/>
                    <a:gd name="T7" fmla="*/ 65 h 168"/>
                    <a:gd name="T8" fmla="*/ 12 w 142"/>
                    <a:gd name="T9" fmla="*/ 62 h 168"/>
                    <a:gd name="T10" fmla="*/ 9 w 142"/>
                    <a:gd name="T11" fmla="*/ 67 h 168"/>
                    <a:gd name="T12" fmla="*/ 8 w 142"/>
                    <a:gd name="T13" fmla="*/ 50 h 168"/>
                    <a:gd name="T14" fmla="*/ 5 w 142"/>
                    <a:gd name="T15" fmla="*/ 38 h 168"/>
                    <a:gd name="T16" fmla="*/ 3 w 142"/>
                    <a:gd name="T17" fmla="*/ 22 h 168"/>
                    <a:gd name="T18" fmla="*/ 0 w 142"/>
                    <a:gd name="T19" fmla="*/ 0 h 168"/>
                    <a:gd name="T20" fmla="*/ 4 w 142"/>
                    <a:gd name="T21" fmla="*/ 22 h 168"/>
                    <a:gd name="T22" fmla="*/ 8 w 142"/>
                    <a:gd name="T23" fmla="*/ 42 h 168"/>
                    <a:gd name="T24" fmla="*/ 10 w 142"/>
                    <a:gd name="T25" fmla="*/ 49 h 168"/>
                    <a:gd name="T26" fmla="*/ 15 w 142"/>
                    <a:gd name="T27" fmla="*/ 61 h 168"/>
                    <a:gd name="T28" fmla="*/ 10 w 142"/>
                    <a:gd name="T29" fmla="*/ 45 h 168"/>
                    <a:gd name="T30" fmla="*/ 9 w 142"/>
                    <a:gd name="T31" fmla="*/ 35 h 168"/>
                    <a:gd name="T32" fmla="*/ 6 w 142"/>
                    <a:gd name="T33" fmla="*/ 24 h 168"/>
                    <a:gd name="T34" fmla="*/ 5 w 142"/>
                    <a:gd name="T35" fmla="*/ 11 h 168"/>
                    <a:gd name="T36" fmla="*/ 7 w 142"/>
                    <a:gd name="T37" fmla="*/ 27 h 168"/>
                    <a:gd name="T38" fmla="*/ 9 w 142"/>
                    <a:gd name="T39" fmla="*/ 32 h 168"/>
                    <a:gd name="T40" fmla="*/ 10 w 142"/>
                    <a:gd name="T41" fmla="*/ 38 h 168"/>
                    <a:gd name="T42" fmla="*/ 12 w 142"/>
                    <a:gd name="T43" fmla="*/ 46 h 168"/>
                    <a:gd name="T44" fmla="*/ 14 w 142"/>
                    <a:gd name="T45" fmla="*/ 52 h 168"/>
                    <a:gd name="T46" fmla="*/ 15 w 142"/>
                    <a:gd name="T47" fmla="*/ 45 h 168"/>
                    <a:gd name="T48" fmla="*/ 15 w 142"/>
                    <a:gd name="T49" fmla="*/ 34 h 168"/>
                    <a:gd name="T50" fmla="*/ 14 w 142"/>
                    <a:gd name="T51" fmla="*/ 26 h 168"/>
                    <a:gd name="T52" fmla="*/ 15 w 142"/>
                    <a:gd name="T53" fmla="*/ 43 h 168"/>
                    <a:gd name="T54" fmla="*/ 15 w 142"/>
                    <a:gd name="T55" fmla="*/ 53 h 168"/>
                    <a:gd name="T56" fmla="*/ 16 w 142"/>
                    <a:gd name="T57" fmla="*/ 54 h 168"/>
                    <a:gd name="T58" fmla="*/ 17 w 142"/>
                    <a:gd name="T59" fmla="*/ 49 h 168"/>
                    <a:gd name="T60" fmla="*/ 19 w 142"/>
                    <a:gd name="T61" fmla="*/ 50 h 168"/>
                    <a:gd name="T62" fmla="*/ 20 w 142"/>
                    <a:gd name="T63" fmla="*/ 54 h 168"/>
                    <a:gd name="T64" fmla="*/ 21 w 142"/>
                    <a:gd name="T65" fmla="*/ 58 h 168"/>
                    <a:gd name="T66" fmla="*/ 22 w 142"/>
                    <a:gd name="T67" fmla="*/ 59 h 168"/>
                    <a:gd name="T68" fmla="*/ 21 w 142"/>
                    <a:gd name="T69" fmla="*/ 62 h 168"/>
                    <a:gd name="T70" fmla="*/ 19 w 142"/>
                    <a:gd name="T71" fmla="*/ 63 h 16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42"/>
                    <a:gd name="T109" fmla="*/ 0 h 168"/>
                    <a:gd name="T110" fmla="*/ 142 w 142"/>
                    <a:gd name="T111" fmla="*/ 168 h 16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42" h="168">
                      <a:moveTo>
                        <a:pt x="118" y="156"/>
                      </a:moveTo>
                      <a:lnTo>
                        <a:pt x="107" y="158"/>
                      </a:lnTo>
                      <a:lnTo>
                        <a:pt x="98" y="166"/>
                      </a:lnTo>
                      <a:lnTo>
                        <a:pt x="84" y="161"/>
                      </a:lnTo>
                      <a:lnTo>
                        <a:pt x="76" y="154"/>
                      </a:lnTo>
                      <a:lnTo>
                        <a:pt x="59" y="167"/>
                      </a:lnTo>
                      <a:lnTo>
                        <a:pt x="51" y="125"/>
                      </a:lnTo>
                      <a:lnTo>
                        <a:pt x="33" y="96"/>
                      </a:lnTo>
                      <a:lnTo>
                        <a:pt x="19" y="56"/>
                      </a:lnTo>
                      <a:lnTo>
                        <a:pt x="0" y="0"/>
                      </a:lnTo>
                      <a:lnTo>
                        <a:pt x="25" y="55"/>
                      </a:lnTo>
                      <a:lnTo>
                        <a:pt x="49" y="104"/>
                      </a:lnTo>
                      <a:lnTo>
                        <a:pt x="64" y="123"/>
                      </a:lnTo>
                      <a:lnTo>
                        <a:pt x="90" y="151"/>
                      </a:lnTo>
                      <a:lnTo>
                        <a:pt x="65" y="111"/>
                      </a:lnTo>
                      <a:lnTo>
                        <a:pt x="53" y="87"/>
                      </a:lnTo>
                      <a:lnTo>
                        <a:pt x="38" y="58"/>
                      </a:lnTo>
                      <a:lnTo>
                        <a:pt x="34" y="27"/>
                      </a:lnTo>
                      <a:lnTo>
                        <a:pt x="45" y="67"/>
                      </a:lnTo>
                      <a:lnTo>
                        <a:pt x="53" y="81"/>
                      </a:lnTo>
                      <a:lnTo>
                        <a:pt x="64" y="96"/>
                      </a:lnTo>
                      <a:lnTo>
                        <a:pt x="75" y="116"/>
                      </a:lnTo>
                      <a:lnTo>
                        <a:pt x="89" y="130"/>
                      </a:lnTo>
                      <a:lnTo>
                        <a:pt x="91" y="113"/>
                      </a:lnTo>
                      <a:lnTo>
                        <a:pt x="90" y="85"/>
                      </a:lnTo>
                      <a:lnTo>
                        <a:pt x="89" y="64"/>
                      </a:lnTo>
                      <a:lnTo>
                        <a:pt x="96" y="107"/>
                      </a:lnTo>
                      <a:lnTo>
                        <a:pt x="96" y="133"/>
                      </a:lnTo>
                      <a:lnTo>
                        <a:pt x="103" y="134"/>
                      </a:lnTo>
                      <a:lnTo>
                        <a:pt x="109" y="120"/>
                      </a:lnTo>
                      <a:lnTo>
                        <a:pt x="119" y="125"/>
                      </a:lnTo>
                      <a:lnTo>
                        <a:pt x="124" y="134"/>
                      </a:lnTo>
                      <a:lnTo>
                        <a:pt x="133" y="143"/>
                      </a:lnTo>
                      <a:lnTo>
                        <a:pt x="141" y="147"/>
                      </a:lnTo>
                      <a:lnTo>
                        <a:pt x="131" y="155"/>
                      </a:lnTo>
                      <a:lnTo>
                        <a:pt x="118" y="156"/>
                      </a:lnTo>
                    </a:path>
                  </a:pathLst>
                </a:custGeom>
                <a:solidFill>
                  <a:srgbClr val="339933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6" name="Freeform 68"/>
                <p:cNvSpPr>
                  <a:spLocks/>
                </p:cNvSpPr>
                <p:nvPr/>
              </p:nvSpPr>
              <p:spPr bwMode="auto">
                <a:xfrm>
                  <a:off x="4067" y="3722"/>
                  <a:ext cx="39" cy="170"/>
                </a:xfrm>
                <a:custGeom>
                  <a:avLst/>
                  <a:gdLst>
                    <a:gd name="T0" fmla="*/ 11 w 72"/>
                    <a:gd name="T1" fmla="*/ 87 h 231"/>
                    <a:gd name="T2" fmla="*/ 11 w 72"/>
                    <a:gd name="T3" fmla="*/ 78 h 231"/>
                    <a:gd name="T4" fmla="*/ 11 w 72"/>
                    <a:gd name="T5" fmla="*/ 69 h 231"/>
                    <a:gd name="T6" fmla="*/ 9 w 72"/>
                    <a:gd name="T7" fmla="*/ 61 h 231"/>
                    <a:gd name="T8" fmla="*/ 9 w 72"/>
                    <a:gd name="T9" fmla="*/ 64 h 231"/>
                    <a:gd name="T10" fmla="*/ 8 w 72"/>
                    <a:gd name="T11" fmla="*/ 58 h 231"/>
                    <a:gd name="T12" fmla="*/ 6 w 72"/>
                    <a:gd name="T13" fmla="*/ 50 h 231"/>
                    <a:gd name="T14" fmla="*/ 5 w 72"/>
                    <a:gd name="T15" fmla="*/ 40 h 231"/>
                    <a:gd name="T16" fmla="*/ 4 w 72"/>
                    <a:gd name="T17" fmla="*/ 26 h 231"/>
                    <a:gd name="T18" fmla="*/ 2 w 72"/>
                    <a:gd name="T19" fmla="*/ 10 h 231"/>
                    <a:gd name="T20" fmla="*/ 1 w 72"/>
                    <a:gd name="T21" fmla="*/ 2 h 231"/>
                    <a:gd name="T22" fmla="*/ 0 w 72"/>
                    <a:gd name="T23" fmla="*/ 0 h 231"/>
                    <a:gd name="T24" fmla="*/ 2 w 72"/>
                    <a:gd name="T25" fmla="*/ 7 h 231"/>
                    <a:gd name="T26" fmla="*/ 2 w 72"/>
                    <a:gd name="T27" fmla="*/ 15 h 231"/>
                    <a:gd name="T28" fmla="*/ 3 w 72"/>
                    <a:gd name="T29" fmla="*/ 24 h 231"/>
                    <a:gd name="T30" fmla="*/ 3 w 72"/>
                    <a:gd name="T31" fmla="*/ 34 h 231"/>
                    <a:gd name="T32" fmla="*/ 5 w 72"/>
                    <a:gd name="T33" fmla="*/ 44 h 231"/>
                    <a:gd name="T34" fmla="*/ 6 w 72"/>
                    <a:gd name="T35" fmla="*/ 52 h 231"/>
                    <a:gd name="T36" fmla="*/ 7 w 72"/>
                    <a:gd name="T37" fmla="*/ 60 h 231"/>
                    <a:gd name="T38" fmla="*/ 6 w 72"/>
                    <a:gd name="T39" fmla="*/ 65 h 231"/>
                    <a:gd name="T40" fmla="*/ 7 w 72"/>
                    <a:gd name="T41" fmla="*/ 65 h 231"/>
                    <a:gd name="T42" fmla="*/ 9 w 72"/>
                    <a:gd name="T43" fmla="*/ 67 h 231"/>
                    <a:gd name="T44" fmla="*/ 9 w 72"/>
                    <a:gd name="T45" fmla="*/ 71 h 231"/>
                    <a:gd name="T46" fmla="*/ 10 w 72"/>
                    <a:gd name="T47" fmla="*/ 77 h 231"/>
                    <a:gd name="T48" fmla="*/ 10 w 72"/>
                    <a:gd name="T49" fmla="*/ 85 h 231"/>
                    <a:gd name="T50" fmla="*/ 9 w 72"/>
                    <a:gd name="T51" fmla="*/ 91 h 231"/>
                    <a:gd name="T52" fmla="*/ 11 w 72"/>
                    <a:gd name="T53" fmla="*/ 87 h 2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72"/>
                    <a:gd name="T82" fmla="*/ 0 h 231"/>
                    <a:gd name="T83" fmla="*/ 72 w 72"/>
                    <a:gd name="T84" fmla="*/ 231 h 2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72" h="231">
                      <a:moveTo>
                        <a:pt x="68" y="218"/>
                      </a:moveTo>
                      <a:lnTo>
                        <a:pt x="71" y="196"/>
                      </a:lnTo>
                      <a:lnTo>
                        <a:pt x="67" y="174"/>
                      </a:lnTo>
                      <a:lnTo>
                        <a:pt x="59" y="153"/>
                      </a:lnTo>
                      <a:lnTo>
                        <a:pt x="53" y="161"/>
                      </a:lnTo>
                      <a:lnTo>
                        <a:pt x="47" y="146"/>
                      </a:lnTo>
                      <a:lnTo>
                        <a:pt x="41" y="125"/>
                      </a:lnTo>
                      <a:lnTo>
                        <a:pt x="35" y="99"/>
                      </a:lnTo>
                      <a:lnTo>
                        <a:pt x="25" y="64"/>
                      </a:lnTo>
                      <a:lnTo>
                        <a:pt x="15" y="23"/>
                      </a:lnTo>
                      <a:lnTo>
                        <a:pt x="8" y="6"/>
                      </a:lnTo>
                      <a:lnTo>
                        <a:pt x="0" y="0"/>
                      </a:lnTo>
                      <a:lnTo>
                        <a:pt x="10" y="17"/>
                      </a:lnTo>
                      <a:lnTo>
                        <a:pt x="13" y="38"/>
                      </a:lnTo>
                      <a:lnTo>
                        <a:pt x="20" y="59"/>
                      </a:lnTo>
                      <a:lnTo>
                        <a:pt x="23" y="86"/>
                      </a:lnTo>
                      <a:lnTo>
                        <a:pt x="31" y="111"/>
                      </a:lnTo>
                      <a:lnTo>
                        <a:pt x="37" y="130"/>
                      </a:lnTo>
                      <a:lnTo>
                        <a:pt x="44" y="151"/>
                      </a:lnTo>
                      <a:lnTo>
                        <a:pt x="38" y="163"/>
                      </a:lnTo>
                      <a:lnTo>
                        <a:pt x="45" y="162"/>
                      </a:lnTo>
                      <a:lnTo>
                        <a:pt x="54" y="167"/>
                      </a:lnTo>
                      <a:lnTo>
                        <a:pt x="59" y="176"/>
                      </a:lnTo>
                      <a:lnTo>
                        <a:pt x="64" y="191"/>
                      </a:lnTo>
                      <a:lnTo>
                        <a:pt x="65" y="213"/>
                      </a:lnTo>
                      <a:lnTo>
                        <a:pt x="56" y="230"/>
                      </a:lnTo>
                      <a:lnTo>
                        <a:pt x="68" y="218"/>
                      </a:lnTo>
                    </a:path>
                  </a:pathLst>
                </a:custGeom>
                <a:solidFill>
                  <a:srgbClr val="339933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7" name="Freeform 69"/>
                <p:cNvSpPr>
                  <a:spLocks/>
                </p:cNvSpPr>
                <p:nvPr/>
              </p:nvSpPr>
              <p:spPr bwMode="auto">
                <a:xfrm>
                  <a:off x="4046" y="3670"/>
                  <a:ext cx="21" cy="41"/>
                </a:xfrm>
                <a:custGeom>
                  <a:avLst/>
                  <a:gdLst>
                    <a:gd name="T0" fmla="*/ 0 w 40"/>
                    <a:gd name="T1" fmla="*/ 4 h 55"/>
                    <a:gd name="T2" fmla="*/ 1 w 40"/>
                    <a:gd name="T3" fmla="*/ 0 h 55"/>
                    <a:gd name="T4" fmla="*/ 1 w 40"/>
                    <a:gd name="T5" fmla="*/ 4 h 55"/>
                    <a:gd name="T6" fmla="*/ 2 w 40"/>
                    <a:gd name="T7" fmla="*/ 8 h 55"/>
                    <a:gd name="T8" fmla="*/ 3 w 40"/>
                    <a:gd name="T9" fmla="*/ 12 h 55"/>
                    <a:gd name="T10" fmla="*/ 4 w 40"/>
                    <a:gd name="T11" fmla="*/ 14 h 55"/>
                    <a:gd name="T12" fmla="*/ 5 w 40"/>
                    <a:gd name="T13" fmla="*/ 22 h 55"/>
                    <a:gd name="T14" fmla="*/ 4 w 40"/>
                    <a:gd name="T15" fmla="*/ 16 h 55"/>
                    <a:gd name="T16" fmla="*/ 3 w 40"/>
                    <a:gd name="T17" fmla="*/ 14 h 55"/>
                    <a:gd name="T18" fmla="*/ 2 w 40"/>
                    <a:gd name="T19" fmla="*/ 13 h 55"/>
                    <a:gd name="T20" fmla="*/ 1 w 40"/>
                    <a:gd name="T21" fmla="*/ 9 h 55"/>
                    <a:gd name="T22" fmla="*/ 0 w 40"/>
                    <a:gd name="T23" fmla="*/ 4 h 5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55"/>
                    <a:gd name="T38" fmla="*/ 40 w 40"/>
                    <a:gd name="T39" fmla="*/ 55 h 5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55">
                      <a:moveTo>
                        <a:pt x="0" y="11"/>
                      </a:moveTo>
                      <a:lnTo>
                        <a:pt x="4" y="0"/>
                      </a:lnTo>
                      <a:lnTo>
                        <a:pt x="6" y="10"/>
                      </a:lnTo>
                      <a:lnTo>
                        <a:pt x="13" y="20"/>
                      </a:lnTo>
                      <a:lnTo>
                        <a:pt x="19" y="30"/>
                      </a:lnTo>
                      <a:lnTo>
                        <a:pt x="26" y="33"/>
                      </a:lnTo>
                      <a:lnTo>
                        <a:pt x="39" y="54"/>
                      </a:lnTo>
                      <a:lnTo>
                        <a:pt x="28" y="38"/>
                      </a:lnTo>
                      <a:lnTo>
                        <a:pt x="22" y="35"/>
                      </a:lnTo>
                      <a:lnTo>
                        <a:pt x="12" y="31"/>
                      </a:lnTo>
                      <a:lnTo>
                        <a:pt x="4" y="21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4362B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5386" name="Text Box 70"/>
          <p:cNvSpPr txBox="1">
            <a:spLocks noChangeArrowheads="1"/>
          </p:cNvSpPr>
          <p:nvPr/>
        </p:nvSpPr>
        <p:spPr bwMode="auto">
          <a:xfrm>
            <a:off x="2638902" y="808673"/>
            <a:ext cx="4600099" cy="4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100" b="1" dirty="0"/>
              <a:t>——</a:t>
            </a:r>
            <a:r>
              <a:rPr lang="zh-CN" altLang="en-US" sz="2100" b="1" dirty="0"/>
              <a:t>描述力对刚体的</a:t>
            </a:r>
            <a:r>
              <a:rPr lang="zh-CN" altLang="en-US" sz="2100" b="1" dirty="0">
                <a:solidFill>
                  <a:srgbClr val="FF0000"/>
                </a:solidFill>
              </a:rPr>
              <a:t>转动</a:t>
            </a:r>
            <a:r>
              <a:rPr lang="zh-CN" altLang="en-US" sz="2100" b="1" dirty="0"/>
              <a:t>作用</a:t>
            </a:r>
          </a:p>
        </p:txBody>
      </p:sp>
      <p:sp>
        <p:nvSpPr>
          <p:cNvPr id="15389" name="Rectangle 92"/>
          <p:cNvSpPr>
            <a:spLocks noChangeArrowheads="1"/>
          </p:cNvSpPr>
          <p:nvPr/>
        </p:nvSpPr>
        <p:spPr bwMode="auto">
          <a:xfrm>
            <a:off x="1979712" y="217885"/>
            <a:ext cx="523858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100" b="1" dirty="0">
                <a:solidFill>
                  <a:srgbClr val="000000"/>
                </a:solidFill>
              </a:rPr>
              <a:t>§4-2   </a:t>
            </a:r>
            <a:r>
              <a:rPr kumimoji="1" lang="zh-CN" altLang="en-US" sz="2100" b="1" dirty="0">
                <a:solidFill>
                  <a:srgbClr val="000000"/>
                </a:solidFill>
              </a:rPr>
              <a:t>力矩、转动定律、转动惯量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90701" y="1509713"/>
            <a:ext cx="2566273" cy="934641"/>
            <a:chOff x="883921" y="2012950"/>
            <a:chExt cx="3421697" cy="1246188"/>
          </a:xfrm>
        </p:grpSpPr>
        <p:graphicFrame>
          <p:nvGraphicFramePr>
            <p:cNvPr id="15371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5209094"/>
                </p:ext>
              </p:extLst>
            </p:nvPr>
          </p:nvGraphicFramePr>
          <p:xfrm>
            <a:off x="921068" y="2746375"/>
            <a:ext cx="3384550" cy="512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5" name="Equation" r:id="rId16" imgW="1168200" imgH="177480" progId="Equation.DSMT4">
                    <p:embed/>
                  </p:oleObj>
                </mc:Choice>
                <mc:Fallback>
                  <p:oleObj name="Equation" r:id="rId16" imgW="1168200" imgH="17748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1068" y="2746375"/>
                          <a:ext cx="3384550" cy="512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Text Box 70"/>
            <p:cNvSpPr txBox="1">
              <a:spLocks noChangeArrowheads="1"/>
            </p:cNvSpPr>
            <p:nvPr/>
          </p:nvSpPr>
          <p:spPr bwMode="auto">
            <a:xfrm>
              <a:off x="883921" y="2012950"/>
              <a:ext cx="2915920" cy="597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0000"/>
                </a:lnSpc>
                <a:buFont typeface="Wingdings" panose="05000000000000000000" pitchFamily="2" charset="2"/>
                <a:buChar char="u"/>
              </a:pPr>
              <a:r>
                <a:rPr lang="zh-CN" altLang="en-US" sz="2100" b="1" dirty="0"/>
                <a:t>力矩大小：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05941" y="3818572"/>
            <a:ext cx="2186940" cy="830387"/>
            <a:chOff x="883921" y="4827270"/>
            <a:chExt cx="2915920" cy="1107182"/>
          </a:xfrm>
        </p:grpSpPr>
        <p:graphicFrame>
          <p:nvGraphicFramePr>
            <p:cNvPr id="15369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4311775"/>
                </p:ext>
              </p:extLst>
            </p:nvPr>
          </p:nvGraphicFramePr>
          <p:xfrm>
            <a:off x="1032194" y="5378827"/>
            <a:ext cx="1855788" cy="555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06" name="公式" r:id="rId18" imgW="672840" imgH="190440" progId="Equation.3">
                    <p:embed/>
                  </p:oleObj>
                </mc:Choice>
                <mc:Fallback>
                  <p:oleObj name="公式" r:id="rId18" imgW="672840" imgH="19044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2194" y="5378827"/>
                          <a:ext cx="1855788" cy="555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FFFFCC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FFFFCC">
                                      <a:gamma/>
                                      <a:shade val="76078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Text Box 70"/>
            <p:cNvSpPr txBox="1">
              <a:spLocks noChangeArrowheads="1"/>
            </p:cNvSpPr>
            <p:nvPr/>
          </p:nvSpPr>
          <p:spPr bwMode="auto">
            <a:xfrm>
              <a:off x="883921" y="4827270"/>
              <a:ext cx="2915920" cy="597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0000"/>
                </a:lnSpc>
                <a:buFont typeface="Wingdings" panose="05000000000000000000" pitchFamily="2" charset="2"/>
                <a:buChar char="u"/>
              </a:pPr>
              <a:r>
                <a:rPr lang="zh-CN" altLang="en-US" sz="2100" b="1" dirty="0"/>
                <a:t>力矩矢量：</a:t>
              </a:r>
            </a:p>
          </p:txBody>
        </p:sp>
      </p:grpSp>
      <p:sp>
        <p:nvSpPr>
          <p:cNvPr id="7" name="椭圆 6"/>
          <p:cNvSpPr/>
          <p:nvPr/>
        </p:nvSpPr>
        <p:spPr bwMode="auto">
          <a:xfrm>
            <a:off x="6727515" y="3473632"/>
            <a:ext cx="62864" cy="684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zh-CN" altLang="en-US" sz="1350">
              <a:ea typeface="宋体" pitchFamily="2" charset="-122"/>
            </a:endParaRPr>
          </a:p>
        </p:txBody>
      </p:sp>
      <p:sp>
        <p:nvSpPr>
          <p:cNvPr id="101" name="Text Box 70"/>
          <p:cNvSpPr txBox="1">
            <a:spLocks noChangeArrowheads="1"/>
          </p:cNvSpPr>
          <p:nvPr/>
        </p:nvSpPr>
        <p:spPr bwMode="auto">
          <a:xfrm>
            <a:off x="1783081" y="3217046"/>
            <a:ext cx="3108959" cy="4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100" b="1" dirty="0"/>
              <a:t>力矩方向：右手螺旋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7" grpId="0" animBg="1"/>
      <p:bldP spid="1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DE7FC1-32BA-4D2E-BB8C-E46D1C8E63A1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6400" name="Rectangle 81"/>
          <p:cNvSpPr>
            <a:spLocks noChangeArrowheads="1"/>
          </p:cNvSpPr>
          <p:nvPr/>
        </p:nvSpPr>
        <p:spPr bwMode="auto">
          <a:xfrm>
            <a:off x="5076587" y="2055495"/>
            <a:ext cx="2808684" cy="23324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zh-CN" sz="2400" b="1"/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823088"/>
              </p:ext>
            </p:extLst>
          </p:nvPr>
        </p:nvGraphicFramePr>
        <p:xfrm>
          <a:off x="6154103" y="2244237"/>
          <a:ext cx="21788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76" name="公式" r:id="rId3" imgW="126720" imgH="126720" progId="Equation.3">
                  <p:embed/>
                </p:oleObj>
              </mc:Choice>
              <mc:Fallback>
                <p:oleObj name="公式" r:id="rId3" imgW="126720" imgH="126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103" y="2244237"/>
                        <a:ext cx="217885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02" name="Group 93"/>
          <p:cNvGrpSpPr>
            <a:grpSpLocks/>
          </p:cNvGrpSpPr>
          <p:nvPr/>
        </p:nvGrpSpPr>
        <p:grpSpPr bwMode="auto">
          <a:xfrm>
            <a:off x="5359956" y="3016330"/>
            <a:ext cx="2114550" cy="914400"/>
            <a:chOff x="3216" y="2208"/>
            <a:chExt cx="1776" cy="768"/>
          </a:xfrm>
          <a:solidFill>
            <a:srgbClr val="CCFFCC"/>
          </a:solidFill>
        </p:grpSpPr>
        <p:sp>
          <p:nvSpPr>
            <p:cNvPr id="16425" name="Oval 9"/>
            <p:cNvSpPr>
              <a:spLocks noChangeArrowheads="1"/>
            </p:cNvSpPr>
            <p:nvPr/>
          </p:nvSpPr>
          <p:spPr bwMode="auto">
            <a:xfrm>
              <a:off x="3216" y="2293"/>
              <a:ext cx="1776" cy="683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kumimoji="1" lang="zh-CN" altLang="zh-CN" sz="2400" b="1"/>
            </a:p>
          </p:txBody>
        </p:sp>
        <p:sp>
          <p:nvSpPr>
            <p:cNvPr id="16426" name="Oval 10"/>
            <p:cNvSpPr>
              <a:spLocks noChangeArrowheads="1"/>
            </p:cNvSpPr>
            <p:nvPr/>
          </p:nvSpPr>
          <p:spPr bwMode="auto">
            <a:xfrm>
              <a:off x="3216" y="2208"/>
              <a:ext cx="1776" cy="683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kumimoji="1" lang="zh-CN" altLang="zh-CN" sz="2400" b="1"/>
            </a:p>
          </p:txBody>
        </p:sp>
      </p:grpSp>
      <p:sp>
        <p:nvSpPr>
          <p:cNvPr id="16403" name="Rectangle 14"/>
          <p:cNvSpPr>
            <a:spLocks noChangeArrowheads="1"/>
          </p:cNvSpPr>
          <p:nvPr/>
        </p:nvSpPr>
        <p:spPr bwMode="auto">
          <a:xfrm>
            <a:off x="6155293" y="3313987"/>
            <a:ext cx="233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kumimoji="1" lang="en-US" altLang="zh-CN" b="1" i="1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kumimoji="1" lang="en-US" altLang="zh-CN" b="1" i="1">
              <a:latin typeface="Times New Roman" pitchFamily="18" charset="0"/>
            </a:endParaRPr>
          </a:p>
        </p:txBody>
      </p:sp>
      <p:grpSp>
        <p:nvGrpSpPr>
          <p:cNvPr id="16405" name="Group 108"/>
          <p:cNvGrpSpPr>
            <a:grpSpLocks/>
          </p:cNvGrpSpPr>
          <p:nvPr/>
        </p:nvGrpSpPr>
        <p:grpSpPr bwMode="auto">
          <a:xfrm>
            <a:off x="6938725" y="2475787"/>
            <a:ext cx="642938" cy="1125140"/>
            <a:chOff x="4511" y="2095"/>
            <a:chExt cx="540" cy="945"/>
          </a:xfrm>
        </p:grpSpPr>
        <p:graphicFrame>
          <p:nvGraphicFramePr>
            <p:cNvPr id="16398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7995521"/>
                </p:ext>
              </p:extLst>
            </p:nvPr>
          </p:nvGraphicFramePr>
          <p:xfrm>
            <a:off x="4839" y="2095"/>
            <a:ext cx="212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77" name="公式" r:id="rId5" imgW="228600" imgH="266400" progId="Equation.3">
                    <p:embed/>
                  </p:oleObj>
                </mc:Choice>
                <mc:Fallback>
                  <p:oleObj name="公式" r:id="rId5" imgW="228600" imgH="2664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9" y="2095"/>
                          <a:ext cx="212" cy="24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4" name="Line 18"/>
            <p:cNvSpPr>
              <a:spLocks noChangeShapeType="1"/>
            </p:cNvSpPr>
            <p:nvPr/>
          </p:nvSpPr>
          <p:spPr bwMode="auto">
            <a:xfrm flipV="1">
              <a:off x="4511" y="2368"/>
              <a:ext cx="366" cy="6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406" name="Group 96"/>
          <p:cNvGrpSpPr>
            <a:grpSpLocks/>
          </p:cNvGrpSpPr>
          <p:nvPr/>
        </p:nvGrpSpPr>
        <p:grpSpPr bwMode="auto">
          <a:xfrm>
            <a:off x="6381512" y="3417573"/>
            <a:ext cx="571500" cy="382191"/>
            <a:chOff x="4080" y="2544"/>
            <a:chExt cx="480" cy="321"/>
          </a:xfrm>
        </p:grpSpPr>
        <p:graphicFrame>
          <p:nvGraphicFramePr>
            <p:cNvPr id="1639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0012153"/>
                </p:ext>
              </p:extLst>
            </p:nvPr>
          </p:nvGraphicFramePr>
          <p:xfrm>
            <a:off x="4176" y="2640"/>
            <a:ext cx="236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78" name="公式" r:id="rId7" imgW="177480" imgH="215640" progId="Equation.3">
                    <p:embed/>
                  </p:oleObj>
                </mc:Choice>
                <mc:Fallback>
                  <p:oleObj name="公式" r:id="rId7" imgW="177480" imgH="21564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640"/>
                          <a:ext cx="236" cy="2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3" name="Line 19"/>
            <p:cNvSpPr>
              <a:spLocks noChangeShapeType="1"/>
            </p:cNvSpPr>
            <p:nvPr/>
          </p:nvSpPr>
          <p:spPr bwMode="auto">
            <a:xfrm>
              <a:off x="4080" y="2544"/>
              <a:ext cx="48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7207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90548"/>
              </p:ext>
            </p:extLst>
          </p:nvPr>
        </p:nvGraphicFramePr>
        <p:xfrm>
          <a:off x="2292667" y="1833326"/>
          <a:ext cx="1585913" cy="48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79" name="Equation" r:id="rId9" imgW="749160" imgH="228600" progId="Equation.DSMT4">
                  <p:embed/>
                </p:oleObj>
              </mc:Choice>
              <mc:Fallback>
                <p:oleObj name="Equation" r:id="rId9" imgW="749160" imgH="2286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667" y="1833326"/>
                        <a:ext cx="1585913" cy="4823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77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524529"/>
              </p:ext>
            </p:extLst>
          </p:nvPr>
        </p:nvGraphicFramePr>
        <p:xfrm>
          <a:off x="2265997" y="3601403"/>
          <a:ext cx="1764983" cy="41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80" name="Equation" r:id="rId11" imgW="1485720" imgH="317160" progId="Equation.DSMT4">
                  <p:embed/>
                </p:oleObj>
              </mc:Choice>
              <mc:Fallback>
                <p:oleObj name="Equation" r:id="rId11" imgW="1485720" imgH="31716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997" y="3601403"/>
                        <a:ext cx="1764983" cy="4133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8" name="Freeform 7"/>
          <p:cNvSpPr>
            <a:spLocks/>
          </p:cNvSpPr>
          <p:nvPr/>
        </p:nvSpPr>
        <p:spPr bwMode="auto">
          <a:xfrm>
            <a:off x="6389846" y="3916443"/>
            <a:ext cx="5954" cy="353615"/>
          </a:xfrm>
          <a:custGeom>
            <a:avLst/>
            <a:gdLst>
              <a:gd name="T0" fmla="*/ 2147483647 w 5"/>
              <a:gd name="T1" fmla="*/ 0 h 297"/>
              <a:gd name="T2" fmla="*/ 0 w 5"/>
              <a:gd name="T3" fmla="*/ 2147483647 h 297"/>
              <a:gd name="T4" fmla="*/ 0 60000 65536"/>
              <a:gd name="T5" fmla="*/ 0 60000 65536"/>
              <a:gd name="T6" fmla="*/ 0 w 5"/>
              <a:gd name="T7" fmla="*/ 0 h 297"/>
              <a:gd name="T8" fmla="*/ 5 w 5"/>
              <a:gd name="T9" fmla="*/ 297 h 2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" h="297">
                <a:moveTo>
                  <a:pt x="5" y="0"/>
                </a:moveTo>
                <a:lnTo>
                  <a:pt x="0" y="297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6642258" y="2811543"/>
            <a:ext cx="1029891" cy="801290"/>
            <a:chOff x="4329" y="3501"/>
            <a:chExt cx="865" cy="673"/>
          </a:xfrm>
        </p:grpSpPr>
        <p:graphicFrame>
          <p:nvGraphicFramePr>
            <p:cNvPr id="16395" name="Object 47"/>
            <p:cNvGraphicFramePr>
              <a:graphicFrameLocks noChangeAspect="1"/>
            </p:cNvGraphicFramePr>
            <p:nvPr/>
          </p:nvGraphicFramePr>
          <p:xfrm>
            <a:off x="4329" y="3657"/>
            <a:ext cx="194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81" name="公式" r:id="rId13" imgW="177480" imgH="228600" progId="Equation.3">
                    <p:embed/>
                  </p:oleObj>
                </mc:Choice>
                <mc:Fallback>
                  <p:oleObj name="公式" r:id="rId13" imgW="177480" imgH="2286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9" y="3657"/>
                          <a:ext cx="194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6" name="Object 48"/>
            <p:cNvGraphicFramePr>
              <a:graphicFrameLocks noChangeAspect="1"/>
            </p:cNvGraphicFramePr>
            <p:nvPr/>
          </p:nvGraphicFramePr>
          <p:xfrm>
            <a:off x="4964" y="3741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82" name="Equation" r:id="rId15" imgW="304560" imgH="330120" progId="Equation.3">
                    <p:embed/>
                  </p:oleObj>
                </mc:Choice>
                <mc:Fallback>
                  <p:oleObj name="Equation" r:id="rId15" imgW="304560" imgH="33012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4" y="3741"/>
                          <a:ext cx="23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7" name="Freeform 49"/>
            <p:cNvSpPr>
              <a:spLocks/>
            </p:cNvSpPr>
            <p:nvPr/>
          </p:nvSpPr>
          <p:spPr bwMode="auto">
            <a:xfrm rot="20533651">
              <a:off x="4510" y="3751"/>
              <a:ext cx="149" cy="398"/>
            </a:xfrm>
            <a:custGeom>
              <a:avLst/>
              <a:gdLst>
                <a:gd name="T0" fmla="*/ 0 w 2"/>
                <a:gd name="T1" fmla="*/ 430 h 430"/>
                <a:gd name="T2" fmla="*/ 2 w 2"/>
                <a:gd name="T3" fmla="*/ 0 h 430"/>
                <a:gd name="T4" fmla="*/ 0 60000 65536"/>
                <a:gd name="T5" fmla="*/ 0 60000 65536"/>
                <a:gd name="T6" fmla="*/ 0 w 2"/>
                <a:gd name="T7" fmla="*/ 0 h 430"/>
                <a:gd name="T8" fmla="*/ 2 w 2"/>
                <a:gd name="T9" fmla="*/ 430 h 4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430">
                  <a:moveTo>
                    <a:pt x="0" y="430"/>
                  </a:moveTo>
                  <a:lnTo>
                    <a:pt x="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Line 50"/>
            <p:cNvSpPr>
              <a:spLocks noChangeShapeType="1"/>
            </p:cNvSpPr>
            <p:nvPr/>
          </p:nvSpPr>
          <p:spPr bwMode="auto">
            <a:xfrm flipV="1">
              <a:off x="4578" y="3943"/>
              <a:ext cx="366" cy="23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9" name="Line 51"/>
            <p:cNvSpPr>
              <a:spLocks noChangeShapeType="1"/>
            </p:cNvSpPr>
            <p:nvPr/>
          </p:nvSpPr>
          <p:spPr bwMode="auto">
            <a:xfrm flipV="1">
              <a:off x="4578" y="3501"/>
              <a:ext cx="380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0" name="Line 52"/>
            <p:cNvSpPr>
              <a:spLocks noChangeShapeType="1"/>
            </p:cNvSpPr>
            <p:nvPr/>
          </p:nvSpPr>
          <p:spPr bwMode="auto">
            <a:xfrm flipH="1" flipV="1">
              <a:off x="4944" y="3521"/>
              <a:ext cx="0" cy="42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410" name="Group 42"/>
          <p:cNvGrpSpPr>
            <a:grpSpLocks/>
          </p:cNvGrpSpPr>
          <p:nvPr/>
        </p:nvGrpSpPr>
        <p:grpSpPr bwMode="auto">
          <a:xfrm>
            <a:off x="1662589" y="850346"/>
            <a:ext cx="6222207" cy="775097"/>
            <a:chOff x="590" y="834"/>
            <a:chExt cx="5226" cy="651"/>
          </a:xfrm>
        </p:grpSpPr>
        <p:sp>
          <p:nvSpPr>
            <p:cNvPr id="16416" name="Rectangle 59"/>
            <p:cNvSpPr>
              <a:spLocks noChangeArrowheads="1"/>
            </p:cNvSpPr>
            <p:nvPr/>
          </p:nvSpPr>
          <p:spPr bwMode="auto">
            <a:xfrm>
              <a:off x="590" y="834"/>
              <a:ext cx="5226" cy="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        </a:t>
              </a: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（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）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宋体" charset="-122"/>
                </a:rPr>
                <a:t>若力  不在转动平面内，把力分解为</a:t>
              </a:r>
              <a:r>
                <a:rPr kumimoji="1" lang="zh-CN" altLang="en-US" sz="2100" b="1" dirty="0">
                  <a:solidFill>
                    <a:srgbClr val="FF0000"/>
                  </a:solidFill>
                  <a:latin typeface="宋体" charset="-122"/>
                </a:rPr>
                <a:t>平行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宋体" charset="-122"/>
                </a:rPr>
                <a:t>和</a:t>
              </a:r>
              <a:r>
                <a:rPr kumimoji="1" lang="zh-CN" altLang="en-US" sz="2100" b="1" dirty="0">
                  <a:solidFill>
                    <a:srgbClr val="FF0000"/>
                  </a:solidFill>
                  <a:latin typeface="宋体" charset="-122"/>
                </a:rPr>
                <a:t>垂直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宋体" charset="-122"/>
                </a:rPr>
                <a:t>于转轴方向的两个分量 </a:t>
              </a:r>
            </a:p>
          </p:txBody>
        </p:sp>
        <p:graphicFrame>
          <p:nvGraphicFramePr>
            <p:cNvPr id="16394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9699890"/>
                </p:ext>
              </p:extLst>
            </p:nvPr>
          </p:nvGraphicFramePr>
          <p:xfrm>
            <a:off x="2056" y="850"/>
            <a:ext cx="20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83" name="公式" r:id="rId17" imgW="228600" imgH="266400" progId="Equation.3">
                    <p:embed/>
                  </p:oleObj>
                </mc:Choice>
                <mc:Fallback>
                  <p:oleObj name="公式" r:id="rId17" imgW="228600" imgH="2664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850"/>
                          <a:ext cx="205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00"/>
          <p:cNvGrpSpPr>
            <a:grpSpLocks/>
          </p:cNvGrpSpPr>
          <p:nvPr/>
        </p:nvGrpSpPr>
        <p:grpSpPr bwMode="auto">
          <a:xfrm>
            <a:off x="6968490" y="3422332"/>
            <a:ext cx="538163" cy="280988"/>
            <a:chOff x="4502" y="2548"/>
            <a:chExt cx="452" cy="236"/>
          </a:xfrm>
        </p:grpSpPr>
        <p:sp>
          <p:nvSpPr>
            <p:cNvPr id="16414" name="Arc 55"/>
            <p:cNvSpPr>
              <a:spLocks/>
            </p:cNvSpPr>
            <p:nvPr/>
          </p:nvSpPr>
          <p:spPr bwMode="auto">
            <a:xfrm>
              <a:off x="4666" y="2603"/>
              <a:ext cx="38" cy="138"/>
            </a:xfrm>
            <a:custGeom>
              <a:avLst/>
              <a:gdLst>
                <a:gd name="T0" fmla="*/ 0 w 21600"/>
                <a:gd name="T1" fmla="*/ 0 h 25151"/>
                <a:gd name="T2" fmla="*/ 0 w 21600"/>
                <a:gd name="T3" fmla="*/ 0 h 25151"/>
                <a:gd name="T4" fmla="*/ 0 w 21600"/>
                <a:gd name="T5" fmla="*/ 0 h 2515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151"/>
                <a:gd name="T11" fmla="*/ 21600 w 21600"/>
                <a:gd name="T12" fmla="*/ 25151 h 25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15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789"/>
                    <a:pt x="21501" y="23977"/>
                    <a:pt x="21306" y="25151"/>
                  </a:cubicBezTo>
                </a:path>
                <a:path w="21600" h="2515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789"/>
                    <a:pt x="21501" y="23977"/>
                    <a:pt x="21306" y="2515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93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1650698"/>
                </p:ext>
              </p:extLst>
            </p:nvPr>
          </p:nvGraphicFramePr>
          <p:xfrm>
            <a:off x="4708" y="2548"/>
            <a:ext cx="139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84" name="公式" r:id="rId19" imgW="177480" imgH="241200" progId="Equation.3">
                    <p:embed/>
                  </p:oleObj>
                </mc:Choice>
                <mc:Fallback>
                  <p:oleObj name="公式" r:id="rId19" imgW="177480" imgH="2412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8" y="2548"/>
                          <a:ext cx="139" cy="1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5" name="Line 78"/>
            <p:cNvSpPr>
              <a:spLocks noChangeShapeType="1"/>
            </p:cNvSpPr>
            <p:nvPr/>
          </p:nvSpPr>
          <p:spPr bwMode="auto">
            <a:xfrm>
              <a:off x="4502" y="2688"/>
              <a:ext cx="452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1539479" y="2397920"/>
            <a:ext cx="3245644" cy="459581"/>
            <a:chOff x="333" y="2014"/>
            <a:chExt cx="2726" cy="386"/>
          </a:xfrm>
        </p:grpSpPr>
        <p:sp>
          <p:nvSpPr>
            <p:cNvPr id="16413" name="Text Box 83"/>
            <p:cNvSpPr txBox="1">
              <a:spLocks noChangeArrowheads="1"/>
            </p:cNvSpPr>
            <p:nvPr/>
          </p:nvSpPr>
          <p:spPr bwMode="auto">
            <a:xfrm>
              <a:off x="333" y="2024"/>
              <a:ext cx="272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其中     对转轴的力矩为</a:t>
              </a:r>
              <a:r>
                <a:rPr lang="zh-CN" altLang="en-US" sz="2100" b="1" dirty="0">
                  <a:solidFill>
                    <a:srgbClr val="FF0000"/>
                  </a:solidFill>
                  <a:latin typeface="Times New Roman" pitchFamily="18" charset="0"/>
                </a:rPr>
                <a:t>零</a:t>
              </a:r>
              <a:endParaRPr lang="zh-CN" altLang="en-US" sz="2100" b="1" dirty="0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6391" name="Object 8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932251"/>
                </p:ext>
              </p:extLst>
            </p:nvPr>
          </p:nvGraphicFramePr>
          <p:xfrm>
            <a:off x="813" y="2014"/>
            <a:ext cx="302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85" name="公式" r:id="rId21" imgW="177480" imgH="228600" progId="Equation.3">
                    <p:embed/>
                  </p:oleObj>
                </mc:Choice>
                <mc:Fallback>
                  <p:oleObj name="公式" r:id="rId21" imgW="177480" imgH="228600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" y="2014"/>
                          <a:ext cx="302" cy="38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Group 62"/>
          <p:cNvGrpSpPr>
            <a:grpSpLocks/>
          </p:cNvGrpSpPr>
          <p:nvPr/>
        </p:nvGrpSpPr>
        <p:grpSpPr bwMode="auto">
          <a:xfrm>
            <a:off x="1364933" y="141923"/>
            <a:ext cx="914400" cy="571500"/>
            <a:chOff x="288" y="432"/>
            <a:chExt cx="672" cy="480"/>
          </a:xfrm>
        </p:grpSpPr>
        <p:sp>
          <p:nvSpPr>
            <p:cNvPr id="46" name="AutoShape 2"/>
            <p:cNvSpPr>
              <a:spLocks noChangeArrowheads="1"/>
            </p:cNvSpPr>
            <p:nvPr/>
          </p:nvSpPr>
          <p:spPr bwMode="auto">
            <a:xfrm>
              <a:off x="288" y="432"/>
              <a:ext cx="672" cy="480"/>
            </a:xfrm>
            <a:prstGeom prst="horizontalScroll">
              <a:avLst>
                <a:gd name="adj" fmla="val 12500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2100" b="1">
                <a:ea typeface="宋体" pitchFamily="2" charset="-122"/>
              </a:endParaRP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384" y="489"/>
              <a:ext cx="57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注意</a:t>
              </a:r>
            </a:p>
          </p:txBody>
        </p:sp>
      </p:grpSp>
      <p:sp>
        <p:nvSpPr>
          <p:cNvPr id="16401" name="Line 17"/>
          <p:cNvSpPr>
            <a:spLocks noChangeShapeType="1"/>
          </p:cNvSpPr>
          <p:nvPr/>
        </p:nvSpPr>
        <p:spPr bwMode="auto">
          <a:xfrm flipV="1">
            <a:off x="6392228" y="2216230"/>
            <a:ext cx="0" cy="1200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7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7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0FDB-EB39-4D2C-B5F2-289A4C40EF94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17423" name="Rectangle 4"/>
          <p:cNvSpPr>
            <a:spLocks noChangeArrowheads="1"/>
          </p:cNvSpPr>
          <p:nvPr/>
        </p:nvSpPr>
        <p:spPr bwMode="auto">
          <a:xfrm>
            <a:off x="1688783" y="267177"/>
            <a:ext cx="522803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kumimoji="1" lang="zh-CN" altLang="en-US" sz="2100" b="1" dirty="0">
                <a:latin typeface="宋体" charset="-122"/>
              </a:rPr>
              <a:t>合力矩等于各分力矩的矢量和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  <p:graphicFrame>
        <p:nvGraphicFramePr>
          <p:cNvPr id="325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775948"/>
              </p:ext>
            </p:extLst>
          </p:nvPr>
        </p:nvGraphicFramePr>
        <p:xfrm>
          <a:off x="2360534" y="752951"/>
          <a:ext cx="2790587" cy="42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16" name="公式" r:id="rId3" imgW="2438280" imgH="342720" progId="Equation.3">
                  <p:embed/>
                </p:oleObj>
              </mc:Choice>
              <mc:Fallback>
                <p:oleObj name="公式" r:id="rId3" imgW="24382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534" y="752951"/>
                        <a:ext cx="2790587" cy="4285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Group 71"/>
          <p:cNvGrpSpPr>
            <a:grpSpLocks/>
          </p:cNvGrpSpPr>
          <p:nvPr/>
        </p:nvGrpSpPr>
        <p:grpSpPr bwMode="auto">
          <a:xfrm>
            <a:off x="2859167" y="1922145"/>
            <a:ext cx="2686050" cy="1275160"/>
            <a:chOff x="521" y="2903"/>
            <a:chExt cx="2256" cy="1071"/>
          </a:xfrm>
        </p:grpSpPr>
        <p:graphicFrame>
          <p:nvGraphicFramePr>
            <p:cNvPr id="41" name="Object 72"/>
            <p:cNvGraphicFramePr>
              <a:graphicFrameLocks noChangeAspect="1"/>
            </p:cNvGraphicFramePr>
            <p:nvPr/>
          </p:nvGraphicFramePr>
          <p:xfrm>
            <a:off x="703" y="3507"/>
            <a:ext cx="1881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717" name="公式" r:id="rId5" imgW="1371600" imgH="342720" progId="Equation.3">
                    <p:embed/>
                  </p:oleObj>
                </mc:Choice>
                <mc:Fallback>
                  <p:oleObj name="公式" r:id="rId5" imgW="137160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3507"/>
                          <a:ext cx="1881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66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" name="Group 73"/>
            <p:cNvGrpSpPr>
              <a:grpSpLocks/>
            </p:cNvGrpSpPr>
            <p:nvPr/>
          </p:nvGrpSpPr>
          <p:grpSpPr bwMode="auto">
            <a:xfrm>
              <a:off x="521" y="2903"/>
              <a:ext cx="2256" cy="576"/>
              <a:chOff x="432" y="3121"/>
              <a:chExt cx="2256" cy="576"/>
            </a:xfrm>
          </p:grpSpPr>
          <p:sp>
            <p:nvSpPr>
              <p:cNvPr id="43" name="Rectangle 74"/>
              <p:cNvSpPr>
                <a:spLocks noChangeArrowheads="1"/>
              </p:cNvSpPr>
              <p:nvPr/>
            </p:nvSpPr>
            <p:spPr bwMode="auto">
              <a:xfrm>
                <a:off x="432" y="3121"/>
                <a:ext cx="2256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400" b="1"/>
              </a:p>
            </p:txBody>
          </p:sp>
          <p:grpSp>
            <p:nvGrpSpPr>
              <p:cNvPr id="44" name="Group 75"/>
              <p:cNvGrpSpPr>
                <a:grpSpLocks/>
              </p:cNvGrpSpPr>
              <p:nvPr/>
            </p:nvGrpSpPr>
            <p:grpSpPr bwMode="auto">
              <a:xfrm>
                <a:off x="490" y="3217"/>
                <a:ext cx="2064" cy="432"/>
                <a:chOff x="490" y="1344"/>
                <a:chExt cx="2064" cy="432"/>
              </a:xfrm>
            </p:grpSpPr>
            <p:sp>
              <p:nvSpPr>
                <p:cNvPr id="45" name="Oval 76"/>
                <p:cNvSpPr>
                  <a:spLocks noChangeArrowheads="1"/>
                </p:cNvSpPr>
                <p:nvPr/>
              </p:nvSpPr>
              <p:spPr bwMode="auto">
                <a:xfrm>
                  <a:off x="1422" y="1344"/>
                  <a:ext cx="432" cy="4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CC99">
                        <a:alpha val="0"/>
                      </a:srgbClr>
                    </a:gs>
                    <a:gs pos="50000">
                      <a:srgbClr val="CCFFCC"/>
                    </a:gs>
                    <a:gs pos="100000">
                      <a:srgbClr val="00CC99">
                        <a:alpha val="0"/>
                      </a:srgbClr>
                    </a:gs>
                  </a:gsLst>
                  <a:lin ang="270000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zh-CN" altLang="zh-CN" sz="2400" b="1">
                    <a:ea typeface="宋体" pitchFamily="2" charset="-122"/>
                  </a:endParaRPr>
                </a:p>
              </p:txBody>
            </p:sp>
            <p:graphicFrame>
              <p:nvGraphicFramePr>
                <p:cNvPr id="46" name="Object 77"/>
                <p:cNvGraphicFramePr>
                  <a:graphicFrameLocks noChangeAspect="1"/>
                </p:cNvGraphicFramePr>
                <p:nvPr/>
              </p:nvGraphicFramePr>
              <p:xfrm>
                <a:off x="2286" y="1417"/>
                <a:ext cx="268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2718" name="公式" r:id="rId7" imgW="228600" imgH="266400" progId="Equation.3">
                        <p:embed/>
                      </p:oleObj>
                    </mc:Choice>
                    <mc:Fallback>
                      <p:oleObj name="公式" r:id="rId7" imgW="228600" imgH="2664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" y="1417"/>
                              <a:ext cx="268" cy="31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" name="Object 78"/>
                <p:cNvGraphicFramePr>
                  <a:graphicFrameLocks noChangeAspect="1"/>
                </p:cNvGraphicFramePr>
                <p:nvPr/>
              </p:nvGraphicFramePr>
              <p:xfrm>
                <a:off x="490" y="1417"/>
                <a:ext cx="491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2719" name="公式" r:id="rId9" imgW="419040" imgH="266400" progId="Equation.3">
                        <p:embed/>
                      </p:oleObj>
                    </mc:Choice>
                    <mc:Fallback>
                      <p:oleObj name="公式" r:id="rId9" imgW="419040" imgH="2664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0" y="1417"/>
                              <a:ext cx="491" cy="31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8" name="Line 79"/>
                <p:cNvSpPr>
                  <a:spLocks noChangeShapeType="1"/>
                </p:cNvSpPr>
                <p:nvPr/>
              </p:nvSpPr>
              <p:spPr bwMode="auto">
                <a:xfrm>
                  <a:off x="1594" y="1584"/>
                  <a:ext cx="72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9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2" y="1584"/>
                  <a:ext cx="72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0" name="Group 81"/>
          <p:cNvGrpSpPr>
            <a:grpSpLocks/>
          </p:cNvGrpSpPr>
          <p:nvPr/>
        </p:nvGrpSpPr>
        <p:grpSpPr bwMode="auto">
          <a:xfrm>
            <a:off x="2870597" y="3491151"/>
            <a:ext cx="2686050" cy="1284684"/>
            <a:chOff x="3161" y="2895"/>
            <a:chExt cx="2256" cy="1079"/>
          </a:xfrm>
        </p:grpSpPr>
        <p:graphicFrame>
          <p:nvGraphicFramePr>
            <p:cNvPr id="51" name="Object 82"/>
            <p:cNvGraphicFramePr>
              <a:graphicFrameLocks noChangeAspect="1"/>
            </p:cNvGraphicFramePr>
            <p:nvPr/>
          </p:nvGraphicFramePr>
          <p:xfrm>
            <a:off x="3402" y="3507"/>
            <a:ext cx="1872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720" name="公式" r:id="rId11" imgW="1371600" imgH="342720" progId="Equation.3">
                    <p:embed/>
                  </p:oleObj>
                </mc:Choice>
                <mc:Fallback>
                  <p:oleObj name="公式" r:id="rId11" imgW="137160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2" y="3507"/>
                          <a:ext cx="1872" cy="4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Group 83"/>
            <p:cNvGrpSpPr>
              <a:grpSpLocks/>
            </p:cNvGrpSpPr>
            <p:nvPr/>
          </p:nvGrpSpPr>
          <p:grpSpPr bwMode="auto">
            <a:xfrm>
              <a:off x="3161" y="2895"/>
              <a:ext cx="2256" cy="599"/>
              <a:chOff x="3216" y="3121"/>
              <a:chExt cx="2256" cy="599"/>
            </a:xfrm>
          </p:grpSpPr>
          <p:sp>
            <p:nvSpPr>
              <p:cNvPr id="53" name="Rectangle 84"/>
              <p:cNvSpPr>
                <a:spLocks noChangeArrowheads="1"/>
              </p:cNvSpPr>
              <p:nvPr/>
            </p:nvSpPr>
            <p:spPr bwMode="auto">
              <a:xfrm>
                <a:off x="3216" y="3127"/>
                <a:ext cx="2256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400" b="1"/>
              </a:p>
            </p:txBody>
          </p:sp>
          <p:grpSp>
            <p:nvGrpSpPr>
              <p:cNvPr id="54" name="Group 85"/>
              <p:cNvGrpSpPr>
                <a:grpSpLocks/>
              </p:cNvGrpSpPr>
              <p:nvPr/>
            </p:nvGrpSpPr>
            <p:grpSpPr bwMode="auto">
              <a:xfrm>
                <a:off x="3264" y="3121"/>
                <a:ext cx="2016" cy="599"/>
                <a:chOff x="3120" y="3024"/>
                <a:chExt cx="2016" cy="599"/>
              </a:xfrm>
            </p:grpSpPr>
            <p:graphicFrame>
              <p:nvGraphicFramePr>
                <p:cNvPr id="56" name="Object 87"/>
                <p:cNvGraphicFramePr>
                  <a:graphicFrameLocks noChangeAspect="1"/>
                </p:cNvGraphicFramePr>
                <p:nvPr/>
              </p:nvGraphicFramePr>
              <p:xfrm>
                <a:off x="4868" y="3024"/>
                <a:ext cx="268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2721" name="公式" r:id="rId13" imgW="228600" imgH="266400" progId="Equation.3">
                        <p:embed/>
                      </p:oleObj>
                    </mc:Choice>
                    <mc:Fallback>
                      <p:oleObj name="公式" r:id="rId13" imgW="228600" imgH="2664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68" y="3024"/>
                              <a:ext cx="268" cy="31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7" name="Object 88"/>
                <p:cNvGraphicFramePr>
                  <a:graphicFrameLocks noChangeAspect="1"/>
                </p:cNvGraphicFramePr>
                <p:nvPr/>
              </p:nvGraphicFramePr>
              <p:xfrm>
                <a:off x="3120" y="3312"/>
                <a:ext cx="491" cy="3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2722" name="公式" r:id="rId14" imgW="419040" imgH="266400" progId="Equation.3">
                        <p:embed/>
                      </p:oleObj>
                    </mc:Choice>
                    <mc:Fallback>
                      <p:oleObj name="公式" r:id="rId14" imgW="419040" imgH="2664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0" y="3312"/>
                              <a:ext cx="491" cy="31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" name="Line 89"/>
                <p:cNvSpPr>
                  <a:spLocks noChangeShapeType="1"/>
                </p:cNvSpPr>
                <p:nvPr/>
              </p:nvSpPr>
              <p:spPr bwMode="auto">
                <a:xfrm>
                  <a:off x="4180" y="3116"/>
                  <a:ext cx="72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9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3504" y="3552"/>
                  <a:ext cx="72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5" name="Oval 86"/>
                <p:cNvSpPr>
                  <a:spLocks noChangeArrowheads="1"/>
                </p:cNvSpPr>
                <p:nvPr/>
              </p:nvSpPr>
              <p:spPr bwMode="auto">
                <a:xfrm>
                  <a:off x="4000" y="3116"/>
                  <a:ext cx="432" cy="4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CC99">
                        <a:alpha val="0"/>
                      </a:srgbClr>
                    </a:gs>
                    <a:gs pos="50000">
                      <a:srgbClr val="CCFFCC"/>
                    </a:gs>
                    <a:gs pos="100000">
                      <a:srgbClr val="00CC99">
                        <a:alpha val="0"/>
                      </a:srgbClr>
                    </a:gs>
                  </a:gsLst>
                  <a:lin ang="2700000" scaled="1"/>
                </a:gra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zh-CN" altLang="zh-CN" sz="2400" b="1">
                    <a:ea typeface="宋体" pitchFamily="2" charset="-122"/>
                  </a:endParaRPr>
                </a:p>
              </p:txBody>
            </p:sp>
          </p:grpSp>
        </p:grpSp>
      </p:grp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1704023" y="1311117"/>
            <a:ext cx="522803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kumimoji="1" lang="zh-CN" altLang="en-US" sz="2100" b="1" dirty="0">
                <a:latin typeface="Times New Roman" pitchFamily="18" charset="0"/>
              </a:rPr>
              <a:t>刚体</a:t>
            </a:r>
            <a:r>
              <a:rPr kumimoji="1" lang="zh-CN" altLang="en-US" sz="2100" b="1" dirty="0">
                <a:latin typeface="宋体" charset="-122"/>
              </a:rPr>
              <a:t>合力为</a:t>
            </a:r>
            <a:r>
              <a:rPr kumimoji="1" lang="zh-CN" altLang="en-US" sz="2100" b="1" dirty="0">
                <a:solidFill>
                  <a:srgbClr val="0000FF"/>
                </a:solidFill>
                <a:latin typeface="宋体" charset="-122"/>
              </a:rPr>
              <a:t>零，</a:t>
            </a:r>
            <a:r>
              <a:rPr kumimoji="1" lang="zh-CN" altLang="en-US" sz="2100" b="1" dirty="0">
                <a:latin typeface="宋体" charset="-122"/>
              </a:rPr>
              <a:t>合力矩不一定为</a:t>
            </a:r>
            <a:r>
              <a:rPr kumimoji="1" lang="zh-CN" altLang="en-US" sz="2100" b="1" dirty="0">
                <a:solidFill>
                  <a:srgbClr val="0000FF"/>
                </a:solidFill>
                <a:latin typeface="宋体" charset="-122"/>
              </a:rPr>
              <a:t>零</a:t>
            </a:r>
            <a:r>
              <a:rPr kumimoji="1" lang="en-US" altLang="zh-CN" sz="2100" b="1" dirty="0">
                <a:solidFill>
                  <a:srgbClr val="0000FF"/>
                </a:solidFill>
                <a:latin typeface="宋体" charset="-122"/>
              </a:rPr>
              <a:t>.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6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E0FDB-EB39-4D2C-B5F2-289A4C40EF94}" type="slidenum">
              <a:rPr lang="zh-CN" altLang="en-US"/>
              <a:pPr>
                <a:defRPr/>
              </a:pPr>
              <a:t>17</a:t>
            </a:fld>
            <a:endParaRPr lang="en-US" altLang="zh-CN"/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2784158" y="1257538"/>
            <a:ext cx="3306366" cy="2309813"/>
            <a:chOff x="1020" y="1980"/>
            <a:chExt cx="2777" cy="1940"/>
          </a:xfrm>
        </p:grpSpPr>
        <p:grpSp>
          <p:nvGrpSpPr>
            <p:cNvPr id="17440" name="Group 41"/>
            <p:cNvGrpSpPr>
              <a:grpSpLocks/>
            </p:cNvGrpSpPr>
            <p:nvPr/>
          </p:nvGrpSpPr>
          <p:grpSpPr bwMode="auto">
            <a:xfrm>
              <a:off x="1020" y="1980"/>
              <a:ext cx="2777" cy="1940"/>
              <a:chOff x="1428" y="1253"/>
              <a:chExt cx="2858" cy="2132"/>
            </a:xfrm>
          </p:grpSpPr>
          <p:sp>
            <p:nvSpPr>
              <p:cNvPr id="17444" name="Rectangle 42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2858" cy="21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400" b="1"/>
              </a:p>
            </p:txBody>
          </p:sp>
          <p:sp>
            <p:nvSpPr>
              <p:cNvPr id="17445" name="Freeform 43"/>
              <p:cNvSpPr>
                <a:spLocks/>
              </p:cNvSpPr>
              <p:nvPr/>
            </p:nvSpPr>
            <p:spPr bwMode="auto">
              <a:xfrm>
                <a:off x="1728" y="1728"/>
                <a:ext cx="2386" cy="1152"/>
              </a:xfrm>
              <a:custGeom>
                <a:avLst/>
                <a:gdLst>
                  <a:gd name="T0" fmla="*/ 172 w 2386"/>
                  <a:gd name="T1" fmla="*/ 356 h 1352"/>
                  <a:gd name="T2" fmla="*/ 185 w 2386"/>
                  <a:gd name="T3" fmla="*/ 331 h 1352"/>
                  <a:gd name="T4" fmla="*/ 213 w 2386"/>
                  <a:gd name="T5" fmla="*/ 306 h 1352"/>
                  <a:gd name="T6" fmla="*/ 295 w 2386"/>
                  <a:gd name="T7" fmla="*/ 199 h 1352"/>
                  <a:gd name="T8" fmla="*/ 357 w 2386"/>
                  <a:gd name="T9" fmla="*/ 153 h 1352"/>
                  <a:gd name="T10" fmla="*/ 487 w 2386"/>
                  <a:gd name="T11" fmla="*/ 85 h 1352"/>
                  <a:gd name="T12" fmla="*/ 679 w 2386"/>
                  <a:gd name="T13" fmla="*/ 60 h 1352"/>
                  <a:gd name="T14" fmla="*/ 871 w 2386"/>
                  <a:gd name="T15" fmla="*/ 38 h 1352"/>
                  <a:gd name="T16" fmla="*/ 1063 w 2386"/>
                  <a:gd name="T17" fmla="*/ 21 h 1352"/>
                  <a:gd name="T18" fmla="*/ 1276 w 2386"/>
                  <a:gd name="T19" fmla="*/ 9 h 1352"/>
                  <a:gd name="T20" fmla="*/ 1982 w 2386"/>
                  <a:gd name="T21" fmla="*/ 26 h 1352"/>
                  <a:gd name="T22" fmla="*/ 2023 w 2386"/>
                  <a:gd name="T23" fmla="*/ 34 h 1352"/>
                  <a:gd name="T24" fmla="*/ 2044 w 2386"/>
                  <a:gd name="T25" fmla="*/ 38 h 1352"/>
                  <a:gd name="T26" fmla="*/ 2126 w 2386"/>
                  <a:gd name="T27" fmla="*/ 64 h 1352"/>
                  <a:gd name="T28" fmla="*/ 2146 w 2386"/>
                  <a:gd name="T29" fmla="*/ 72 h 1352"/>
                  <a:gd name="T30" fmla="*/ 2174 w 2386"/>
                  <a:gd name="T31" fmla="*/ 81 h 1352"/>
                  <a:gd name="T32" fmla="*/ 2222 w 2386"/>
                  <a:gd name="T33" fmla="*/ 107 h 1352"/>
                  <a:gd name="T34" fmla="*/ 2304 w 2386"/>
                  <a:gd name="T35" fmla="*/ 148 h 1352"/>
                  <a:gd name="T36" fmla="*/ 2359 w 2386"/>
                  <a:gd name="T37" fmla="*/ 199 h 1352"/>
                  <a:gd name="T38" fmla="*/ 2366 w 2386"/>
                  <a:gd name="T39" fmla="*/ 314 h 1352"/>
                  <a:gd name="T40" fmla="*/ 2352 w 2386"/>
                  <a:gd name="T41" fmla="*/ 348 h 1352"/>
                  <a:gd name="T42" fmla="*/ 2345 w 2386"/>
                  <a:gd name="T43" fmla="*/ 420 h 1352"/>
                  <a:gd name="T44" fmla="*/ 2311 w 2386"/>
                  <a:gd name="T45" fmla="*/ 602 h 1352"/>
                  <a:gd name="T46" fmla="*/ 2263 w 2386"/>
                  <a:gd name="T47" fmla="*/ 662 h 1352"/>
                  <a:gd name="T48" fmla="*/ 2140 w 2386"/>
                  <a:gd name="T49" fmla="*/ 713 h 1352"/>
                  <a:gd name="T50" fmla="*/ 2071 w 2386"/>
                  <a:gd name="T51" fmla="*/ 722 h 1352"/>
                  <a:gd name="T52" fmla="*/ 1653 w 2386"/>
                  <a:gd name="T53" fmla="*/ 776 h 1352"/>
                  <a:gd name="T54" fmla="*/ 1063 w 2386"/>
                  <a:gd name="T55" fmla="*/ 780 h 1352"/>
                  <a:gd name="T56" fmla="*/ 418 w 2386"/>
                  <a:gd name="T57" fmla="*/ 822 h 1352"/>
                  <a:gd name="T58" fmla="*/ 281 w 2386"/>
                  <a:gd name="T59" fmla="*/ 836 h 1352"/>
                  <a:gd name="T60" fmla="*/ 103 w 2386"/>
                  <a:gd name="T61" fmla="*/ 832 h 1352"/>
                  <a:gd name="T62" fmla="*/ 34 w 2386"/>
                  <a:gd name="T63" fmla="*/ 751 h 1352"/>
                  <a:gd name="T64" fmla="*/ 0 w 2386"/>
                  <a:gd name="T65" fmla="*/ 658 h 1352"/>
                  <a:gd name="T66" fmla="*/ 48 w 2386"/>
                  <a:gd name="T67" fmla="*/ 534 h 1352"/>
                  <a:gd name="T68" fmla="*/ 76 w 2386"/>
                  <a:gd name="T69" fmla="*/ 504 h 1352"/>
                  <a:gd name="T70" fmla="*/ 124 w 2386"/>
                  <a:gd name="T71" fmla="*/ 437 h 1352"/>
                  <a:gd name="T72" fmla="*/ 178 w 2386"/>
                  <a:gd name="T73" fmla="*/ 348 h 1352"/>
                  <a:gd name="T74" fmla="*/ 172 w 2386"/>
                  <a:gd name="T75" fmla="*/ 356 h 13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86"/>
                  <a:gd name="T115" fmla="*/ 0 h 1352"/>
                  <a:gd name="T116" fmla="*/ 2386 w 2386"/>
                  <a:gd name="T117" fmla="*/ 1352 h 135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86" h="1352">
                    <a:moveTo>
                      <a:pt x="172" y="576"/>
                    </a:moveTo>
                    <a:cubicBezTo>
                      <a:pt x="176" y="562"/>
                      <a:pt x="181" y="549"/>
                      <a:pt x="185" y="535"/>
                    </a:cubicBezTo>
                    <a:cubicBezTo>
                      <a:pt x="190" y="519"/>
                      <a:pt x="213" y="494"/>
                      <a:pt x="213" y="494"/>
                    </a:cubicBezTo>
                    <a:cubicBezTo>
                      <a:pt x="235" y="429"/>
                      <a:pt x="254" y="377"/>
                      <a:pt x="295" y="322"/>
                    </a:cubicBezTo>
                    <a:cubicBezTo>
                      <a:pt x="306" y="292"/>
                      <a:pt x="336" y="273"/>
                      <a:pt x="357" y="247"/>
                    </a:cubicBezTo>
                    <a:cubicBezTo>
                      <a:pt x="393" y="202"/>
                      <a:pt x="437" y="166"/>
                      <a:pt x="487" y="137"/>
                    </a:cubicBezTo>
                    <a:cubicBezTo>
                      <a:pt x="542" y="105"/>
                      <a:pt x="618" y="111"/>
                      <a:pt x="679" y="96"/>
                    </a:cubicBezTo>
                    <a:cubicBezTo>
                      <a:pt x="816" y="62"/>
                      <a:pt x="751" y="72"/>
                      <a:pt x="871" y="62"/>
                    </a:cubicBezTo>
                    <a:cubicBezTo>
                      <a:pt x="942" y="38"/>
                      <a:pt x="974" y="39"/>
                      <a:pt x="1063" y="34"/>
                    </a:cubicBezTo>
                    <a:cubicBezTo>
                      <a:pt x="1134" y="24"/>
                      <a:pt x="1205" y="24"/>
                      <a:pt x="1276" y="14"/>
                    </a:cubicBezTo>
                    <a:cubicBezTo>
                      <a:pt x="1545" y="17"/>
                      <a:pt x="1743" y="0"/>
                      <a:pt x="1982" y="41"/>
                    </a:cubicBezTo>
                    <a:cubicBezTo>
                      <a:pt x="1996" y="46"/>
                      <a:pt x="2009" y="50"/>
                      <a:pt x="2023" y="55"/>
                    </a:cubicBezTo>
                    <a:cubicBezTo>
                      <a:pt x="2030" y="57"/>
                      <a:pt x="2044" y="62"/>
                      <a:pt x="2044" y="62"/>
                    </a:cubicBezTo>
                    <a:cubicBezTo>
                      <a:pt x="2068" y="79"/>
                      <a:pt x="2098" y="94"/>
                      <a:pt x="2126" y="103"/>
                    </a:cubicBezTo>
                    <a:cubicBezTo>
                      <a:pt x="2133" y="108"/>
                      <a:pt x="2139" y="113"/>
                      <a:pt x="2146" y="117"/>
                    </a:cubicBezTo>
                    <a:cubicBezTo>
                      <a:pt x="2155" y="122"/>
                      <a:pt x="2165" y="125"/>
                      <a:pt x="2174" y="130"/>
                    </a:cubicBezTo>
                    <a:cubicBezTo>
                      <a:pt x="2222" y="159"/>
                      <a:pt x="2182" y="141"/>
                      <a:pt x="2222" y="172"/>
                    </a:cubicBezTo>
                    <a:cubicBezTo>
                      <a:pt x="2259" y="200"/>
                      <a:pt x="2275" y="198"/>
                      <a:pt x="2304" y="240"/>
                    </a:cubicBezTo>
                    <a:cubicBezTo>
                      <a:pt x="2323" y="267"/>
                      <a:pt x="2340" y="295"/>
                      <a:pt x="2359" y="322"/>
                    </a:cubicBezTo>
                    <a:cubicBezTo>
                      <a:pt x="2386" y="403"/>
                      <a:pt x="2381" y="370"/>
                      <a:pt x="2366" y="508"/>
                    </a:cubicBezTo>
                    <a:cubicBezTo>
                      <a:pt x="2364" y="526"/>
                      <a:pt x="2352" y="562"/>
                      <a:pt x="2352" y="562"/>
                    </a:cubicBezTo>
                    <a:cubicBezTo>
                      <a:pt x="2350" y="601"/>
                      <a:pt x="2347" y="640"/>
                      <a:pt x="2345" y="679"/>
                    </a:cubicBezTo>
                    <a:cubicBezTo>
                      <a:pt x="2340" y="778"/>
                      <a:pt x="2341" y="879"/>
                      <a:pt x="2311" y="974"/>
                    </a:cubicBezTo>
                    <a:cubicBezTo>
                      <a:pt x="2305" y="991"/>
                      <a:pt x="2283" y="1057"/>
                      <a:pt x="2263" y="1070"/>
                    </a:cubicBezTo>
                    <a:cubicBezTo>
                      <a:pt x="2226" y="1095"/>
                      <a:pt x="2182" y="1136"/>
                      <a:pt x="2140" y="1152"/>
                    </a:cubicBezTo>
                    <a:cubicBezTo>
                      <a:pt x="2118" y="1161"/>
                      <a:pt x="2094" y="1160"/>
                      <a:pt x="2071" y="1166"/>
                    </a:cubicBezTo>
                    <a:cubicBezTo>
                      <a:pt x="1994" y="1223"/>
                      <a:pt x="1750" y="1253"/>
                      <a:pt x="1653" y="1255"/>
                    </a:cubicBezTo>
                    <a:cubicBezTo>
                      <a:pt x="1456" y="1259"/>
                      <a:pt x="1260" y="1260"/>
                      <a:pt x="1063" y="1262"/>
                    </a:cubicBezTo>
                    <a:cubicBezTo>
                      <a:pt x="847" y="1278"/>
                      <a:pt x="634" y="1320"/>
                      <a:pt x="418" y="1330"/>
                    </a:cubicBezTo>
                    <a:cubicBezTo>
                      <a:pt x="318" y="1347"/>
                      <a:pt x="364" y="1340"/>
                      <a:pt x="281" y="1351"/>
                    </a:cubicBezTo>
                    <a:cubicBezTo>
                      <a:pt x="222" y="1349"/>
                      <a:pt x="162" y="1352"/>
                      <a:pt x="103" y="1344"/>
                    </a:cubicBezTo>
                    <a:cubicBezTo>
                      <a:pt x="79" y="1341"/>
                      <a:pt x="39" y="1228"/>
                      <a:pt x="34" y="1214"/>
                    </a:cubicBezTo>
                    <a:cubicBezTo>
                      <a:pt x="28" y="1160"/>
                      <a:pt x="9" y="1116"/>
                      <a:pt x="0" y="1063"/>
                    </a:cubicBezTo>
                    <a:cubicBezTo>
                      <a:pt x="5" y="991"/>
                      <a:pt x="6" y="923"/>
                      <a:pt x="48" y="864"/>
                    </a:cubicBezTo>
                    <a:cubicBezTo>
                      <a:pt x="68" y="787"/>
                      <a:pt x="37" y="887"/>
                      <a:pt x="76" y="816"/>
                    </a:cubicBezTo>
                    <a:cubicBezTo>
                      <a:pt x="97" y="779"/>
                      <a:pt x="99" y="743"/>
                      <a:pt x="124" y="706"/>
                    </a:cubicBezTo>
                    <a:cubicBezTo>
                      <a:pt x="136" y="665"/>
                      <a:pt x="178" y="607"/>
                      <a:pt x="178" y="562"/>
                    </a:cubicBezTo>
                    <a:cubicBezTo>
                      <a:pt x="178" y="557"/>
                      <a:pt x="174" y="571"/>
                      <a:pt x="172" y="57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67B92F"/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46" name="Freeform 44"/>
              <p:cNvSpPr>
                <a:spLocks/>
              </p:cNvSpPr>
              <p:nvPr/>
            </p:nvSpPr>
            <p:spPr bwMode="auto">
              <a:xfrm>
                <a:off x="1680" y="1632"/>
                <a:ext cx="2448" cy="1152"/>
              </a:xfrm>
              <a:custGeom>
                <a:avLst/>
                <a:gdLst>
                  <a:gd name="T0" fmla="*/ 186 w 2386"/>
                  <a:gd name="T1" fmla="*/ 356 h 1352"/>
                  <a:gd name="T2" fmla="*/ 200 w 2386"/>
                  <a:gd name="T3" fmla="*/ 331 h 1352"/>
                  <a:gd name="T4" fmla="*/ 231 w 2386"/>
                  <a:gd name="T5" fmla="*/ 306 h 1352"/>
                  <a:gd name="T6" fmla="*/ 319 w 2386"/>
                  <a:gd name="T7" fmla="*/ 199 h 1352"/>
                  <a:gd name="T8" fmla="*/ 386 w 2386"/>
                  <a:gd name="T9" fmla="*/ 153 h 1352"/>
                  <a:gd name="T10" fmla="*/ 526 w 2386"/>
                  <a:gd name="T11" fmla="*/ 85 h 1352"/>
                  <a:gd name="T12" fmla="*/ 734 w 2386"/>
                  <a:gd name="T13" fmla="*/ 60 h 1352"/>
                  <a:gd name="T14" fmla="*/ 941 w 2386"/>
                  <a:gd name="T15" fmla="*/ 38 h 1352"/>
                  <a:gd name="T16" fmla="*/ 1148 w 2386"/>
                  <a:gd name="T17" fmla="*/ 21 h 1352"/>
                  <a:gd name="T18" fmla="*/ 1378 w 2386"/>
                  <a:gd name="T19" fmla="*/ 9 h 1352"/>
                  <a:gd name="T20" fmla="*/ 2141 w 2386"/>
                  <a:gd name="T21" fmla="*/ 26 h 1352"/>
                  <a:gd name="T22" fmla="*/ 2185 w 2386"/>
                  <a:gd name="T23" fmla="*/ 34 h 1352"/>
                  <a:gd name="T24" fmla="*/ 2207 w 2386"/>
                  <a:gd name="T25" fmla="*/ 38 h 1352"/>
                  <a:gd name="T26" fmla="*/ 2296 w 2386"/>
                  <a:gd name="T27" fmla="*/ 64 h 1352"/>
                  <a:gd name="T28" fmla="*/ 2318 w 2386"/>
                  <a:gd name="T29" fmla="*/ 72 h 1352"/>
                  <a:gd name="T30" fmla="*/ 2347 w 2386"/>
                  <a:gd name="T31" fmla="*/ 81 h 1352"/>
                  <a:gd name="T32" fmla="*/ 2400 w 2386"/>
                  <a:gd name="T33" fmla="*/ 107 h 1352"/>
                  <a:gd name="T34" fmla="*/ 2488 w 2386"/>
                  <a:gd name="T35" fmla="*/ 148 h 1352"/>
                  <a:gd name="T36" fmla="*/ 2548 w 2386"/>
                  <a:gd name="T37" fmla="*/ 199 h 1352"/>
                  <a:gd name="T38" fmla="*/ 2555 w 2386"/>
                  <a:gd name="T39" fmla="*/ 314 h 1352"/>
                  <a:gd name="T40" fmla="*/ 2540 w 2386"/>
                  <a:gd name="T41" fmla="*/ 348 h 1352"/>
                  <a:gd name="T42" fmla="*/ 2533 w 2386"/>
                  <a:gd name="T43" fmla="*/ 420 h 1352"/>
                  <a:gd name="T44" fmla="*/ 2496 w 2386"/>
                  <a:gd name="T45" fmla="*/ 602 h 1352"/>
                  <a:gd name="T46" fmla="*/ 2444 w 2386"/>
                  <a:gd name="T47" fmla="*/ 662 h 1352"/>
                  <a:gd name="T48" fmla="*/ 2312 w 2386"/>
                  <a:gd name="T49" fmla="*/ 713 h 1352"/>
                  <a:gd name="T50" fmla="*/ 2237 w 2386"/>
                  <a:gd name="T51" fmla="*/ 722 h 1352"/>
                  <a:gd name="T52" fmla="*/ 1785 w 2386"/>
                  <a:gd name="T53" fmla="*/ 776 h 1352"/>
                  <a:gd name="T54" fmla="*/ 1148 w 2386"/>
                  <a:gd name="T55" fmla="*/ 780 h 1352"/>
                  <a:gd name="T56" fmla="*/ 451 w 2386"/>
                  <a:gd name="T57" fmla="*/ 822 h 1352"/>
                  <a:gd name="T58" fmla="*/ 303 w 2386"/>
                  <a:gd name="T59" fmla="*/ 836 h 1352"/>
                  <a:gd name="T60" fmla="*/ 112 w 2386"/>
                  <a:gd name="T61" fmla="*/ 832 h 1352"/>
                  <a:gd name="T62" fmla="*/ 37 w 2386"/>
                  <a:gd name="T63" fmla="*/ 751 h 1352"/>
                  <a:gd name="T64" fmla="*/ 0 w 2386"/>
                  <a:gd name="T65" fmla="*/ 658 h 1352"/>
                  <a:gd name="T66" fmla="*/ 51 w 2386"/>
                  <a:gd name="T67" fmla="*/ 534 h 1352"/>
                  <a:gd name="T68" fmla="*/ 82 w 2386"/>
                  <a:gd name="T69" fmla="*/ 504 h 1352"/>
                  <a:gd name="T70" fmla="*/ 133 w 2386"/>
                  <a:gd name="T71" fmla="*/ 437 h 1352"/>
                  <a:gd name="T72" fmla="*/ 193 w 2386"/>
                  <a:gd name="T73" fmla="*/ 348 h 1352"/>
                  <a:gd name="T74" fmla="*/ 186 w 2386"/>
                  <a:gd name="T75" fmla="*/ 356 h 13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86"/>
                  <a:gd name="T115" fmla="*/ 0 h 1352"/>
                  <a:gd name="T116" fmla="*/ 2386 w 2386"/>
                  <a:gd name="T117" fmla="*/ 1352 h 135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86" h="1352">
                    <a:moveTo>
                      <a:pt x="172" y="576"/>
                    </a:moveTo>
                    <a:cubicBezTo>
                      <a:pt x="176" y="562"/>
                      <a:pt x="181" y="549"/>
                      <a:pt x="185" y="535"/>
                    </a:cubicBezTo>
                    <a:cubicBezTo>
                      <a:pt x="190" y="519"/>
                      <a:pt x="213" y="494"/>
                      <a:pt x="213" y="494"/>
                    </a:cubicBezTo>
                    <a:cubicBezTo>
                      <a:pt x="235" y="429"/>
                      <a:pt x="254" y="377"/>
                      <a:pt x="295" y="322"/>
                    </a:cubicBezTo>
                    <a:cubicBezTo>
                      <a:pt x="306" y="292"/>
                      <a:pt x="336" y="273"/>
                      <a:pt x="357" y="247"/>
                    </a:cubicBezTo>
                    <a:cubicBezTo>
                      <a:pt x="393" y="202"/>
                      <a:pt x="437" y="166"/>
                      <a:pt x="487" y="137"/>
                    </a:cubicBezTo>
                    <a:cubicBezTo>
                      <a:pt x="542" y="105"/>
                      <a:pt x="618" y="111"/>
                      <a:pt x="679" y="96"/>
                    </a:cubicBezTo>
                    <a:cubicBezTo>
                      <a:pt x="816" y="62"/>
                      <a:pt x="751" y="72"/>
                      <a:pt x="871" y="62"/>
                    </a:cubicBezTo>
                    <a:cubicBezTo>
                      <a:pt x="942" y="38"/>
                      <a:pt x="974" y="39"/>
                      <a:pt x="1063" y="34"/>
                    </a:cubicBezTo>
                    <a:cubicBezTo>
                      <a:pt x="1134" y="24"/>
                      <a:pt x="1205" y="24"/>
                      <a:pt x="1276" y="14"/>
                    </a:cubicBezTo>
                    <a:cubicBezTo>
                      <a:pt x="1545" y="17"/>
                      <a:pt x="1743" y="0"/>
                      <a:pt x="1982" y="41"/>
                    </a:cubicBezTo>
                    <a:cubicBezTo>
                      <a:pt x="1996" y="46"/>
                      <a:pt x="2009" y="50"/>
                      <a:pt x="2023" y="55"/>
                    </a:cubicBezTo>
                    <a:cubicBezTo>
                      <a:pt x="2030" y="57"/>
                      <a:pt x="2044" y="62"/>
                      <a:pt x="2044" y="62"/>
                    </a:cubicBezTo>
                    <a:cubicBezTo>
                      <a:pt x="2068" y="79"/>
                      <a:pt x="2098" y="94"/>
                      <a:pt x="2126" y="103"/>
                    </a:cubicBezTo>
                    <a:cubicBezTo>
                      <a:pt x="2133" y="108"/>
                      <a:pt x="2139" y="113"/>
                      <a:pt x="2146" y="117"/>
                    </a:cubicBezTo>
                    <a:cubicBezTo>
                      <a:pt x="2155" y="122"/>
                      <a:pt x="2165" y="125"/>
                      <a:pt x="2174" y="130"/>
                    </a:cubicBezTo>
                    <a:cubicBezTo>
                      <a:pt x="2222" y="159"/>
                      <a:pt x="2182" y="141"/>
                      <a:pt x="2222" y="172"/>
                    </a:cubicBezTo>
                    <a:cubicBezTo>
                      <a:pt x="2259" y="200"/>
                      <a:pt x="2275" y="198"/>
                      <a:pt x="2304" y="240"/>
                    </a:cubicBezTo>
                    <a:cubicBezTo>
                      <a:pt x="2323" y="267"/>
                      <a:pt x="2340" y="295"/>
                      <a:pt x="2359" y="322"/>
                    </a:cubicBezTo>
                    <a:cubicBezTo>
                      <a:pt x="2386" y="403"/>
                      <a:pt x="2381" y="370"/>
                      <a:pt x="2366" y="508"/>
                    </a:cubicBezTo>
                    <a:cubicBezTo>
                      <a:pt x="2364" y="526"/>
                      <a:pt x="2352" y="562"/>
                      <a:pt x="2352" y="562"/>
                    </a:cubicBezTo>
                    <a:cubicBezTo>
                      <a:pt x="2350" y="601"/>
                      <a:pt x="2347" y="640"/>
                      <a:pt x="2345" y="679"/>
                    </a:cubicBezTo>
                    <a:cubicBezTo>
                      <a:pt x="2340" y="778"/>
                      <a:pt x="2341" y="879"/>
                      <a:pt x="2311" y="974"/>
                    </a:cubicBezTo>
                    <a:cubicBezTo>
                      <a:pt x="2305" y="991"/>
                      <a:pt x="2283" y="1057"/>
                      <a:pt x="2263" y="1070"/>
                    </a:cubicBezTo>
                    <a:cubicBezTo>
                      <a:pt x="2226" y="1095"/>
                      <a:pt x="2182" y="1136"/>
                      <a:pt x="2140" y="1152"/>
                    </a:cubicBezTo>
                    <a:cubicBezTo>
                      <a:pt x="2118" y="1161"/>
                      <a:pt x="2094" y="1160"/>
                      <a:pt x="2071" y="1166"/>
                    </a:cubicBezTo>
                    <a:cubicBezTo>
                      <a:pt x="1994" y="1223"/>
                      <a:pt x="1750" y="1253"/>
                      <a:pt x="1653" y="1255"/>
                    </a:cubicBezTo>
                    <a:cubicBezTo>
                      <a:pt x="1456" y="1259"/>
                      <a:pt x="1260" y="1260"/>
                      <a:pt x="1063" y="1262"/>
                    </a:cubicBezTo>
                    <a:cubicBezTo>
                      <a:pt x="847" y="1278"/>
                      <a:pt x="634" y="1320"/>
                      <a:pt x="418" y="1330"/>
                    </a:cubicBezTo>
                    <a:cubicBezTo>
                      <a:pt x="318" y="1347"/>
                      <a:pt x="364" y="1340"/>
                      <a:pt x="281" y="1351"/>
                    </a:cubicBezTo>
                    <a:cubicBezTo>
                      <a:pt x="222" y="1349"/>
                      <a:pt x="162" y="1352"/>
                      <a:pt x="103" y="1344"/>
                    </a:cubicBezTo>
                    <a:cubicBezTo>
                      <a:pt x="79" y="1341"/>
                      <a:pt x="39" y="1228"/>
                      <a:pt x="34" y="1214"/>
                    </a:cubicBezTo>
                    <a:cubicBezTo>
                      <a:pt x="28" y="1160"/>
                      <a:pt x="9" y="1116"/>
                      <a:pt x="0" y="1063"/>
                    </a:cubicBezTo>
                    <a:cubicBezTo>
                      <a:pt x="5" y="991"/>
                      <a:pt x="6" y="923"/>
                      <a:pt x="48" y="864"/>
                    </a:cubicBezTo>
                    <a:cubicBezTo>
                      <a:pt x="68" y="787"/>
                      <a:pt x="37" y="887"/>
                      <a:pt x="76" y="816"/>
                    </a:cubicBezTo>
                    <a:cubicBezTo>
                      <a:pt x="97" y="779"/>
                      <a:pt x="99" y="743"/>
                      <a:pt x="124" y="706"/>
                    </a:cubicBezTo>
                    <a:cubicBezTo>
                      <a:pt x="136" y="665"/>
                      <a:pt x="178" y="607"/>
                      <a:pt x="178" y="562"/>
                    </a:cubicBezTo>
                    <a:cubicBezTo>
                      <a:pt x="178" y="557"/>
                      <a:pt x="174" y="571"/>
                      <a:pt x="172" y="576"/>
                    </a:cubicBez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7441" name="Text Box 65"/>
            <p:cNvSpPr txBox="1">
              <a:spLocks noChangeArrowheads="1"/>
            </p:cNvSpPr>
            <p:nvPr/>
          </p:nvSpPr>
          <p:spPr bwMode="auto">
            <a:xfrm>
              <a:off x="1661" y="2760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17442" name="Line 84"/>
            <p:cNvSpPr>
              <a:spLocks noChangeShapeType="1"/>
            </p:cNvSpPr>
            <p:nvPr/>
          </p:nvSpPr>
          <p:spPr bwMode="auto">
            <a:xfrm>
              <a:off x="1940" y="2106"/>
              <a:ext cx="6" cy="8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443" name="Line 86"/>
            <p:cNvSpPr>
              <a:spLocks noChangeShapeType="1"/>
            </p:cNvSpPr>
            <p:nvPr/>
          </p:nvSpPr>
          <p:spPr bwMode="auto">
            <a:xfrm>
              <a:off x="1946" y="3411"/>
              <a:ext cx="0" cy="4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25638" name="Rectangle 6"/>
          <p:cNvSpPr>
            <a:spLocks noChangeArrowheads="1"/>
          </p:cNvSpPr>
          <p:nvPr/>
        </p:nvSpPr>
        <p:spPr bwMode="auto">
          <a:xfrm>
            <a:off x="1481376" y="518875"/>
            <a:ext cx="597098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4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）</a:t>
            </a:r>
            <a:r>
              <a:rPr kumimoji="1" lang="zh-CN" altLang="en-US" sz="2100" b="1" dirty="0">
                <a:solidFill>
                  <a:srgbClr val="000000"/>
                </a:solidFill>
                <a:latin typeface="宋体" charset="-122"/>
              </a:rPr>
              <a:t>刚体内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charset="-122"/>
              </a:rPr>
              <a:t>作用力</a:t>
            </a:r>
            <a:r>
              <a:rPr kumimoji="1" lang="zh-CN" altLang="en-US" sz="2100" b="1" dirty="0">
                <a:solidFill>
                  <a:srgbClr val="000000"/>
                </a:solidFill>
                <a:latin typeface="宋体" charset="-122"/>
              </a:rPr>
              <a:t>和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charset="-122"/>
              </a:rPr>
              <a:t>反作用力</a:t>
            </a:r>
            <a:r>
              <a:rPr kumimoji="1" lang="zh-CN" altLang="en-US" sz="2100" b="1" dirty="0">
                <a:solidFill>
                  <a:srgbClr val="000000"/>
                </a:solidFill>
                <a:latin typeface="宋体" charset="-122"/>
              </a:rPr>
              <a:t>的力矩互相</a:t>
            </a:r>
            <a:r>
              <a:rPr kumimoji="1" lang="zh-CN" altLang="en-US" sz="2100" b="1" dirty="0">
                <a:latin typeface="宋体" charset="-122"/>
              </a:rPr>
              <a:t>抵消．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  <p:graphicFrame>
        <p:nvGraphicFramePr>
          <p:cNvPr id="325664" name="Object 32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3542368"/>
              </p:ext>
            </p:extLst>
          </p:nvPr>
        </p:nvGraphicFramePr>
        <p:xfrm>
          <a:off x="3703559" y="4120278"/>
          <a:ext cx="1674019" cy="588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5" name="Equation" r:id="rId3" imgW="723600" imgH="253800" progId="Equation.3">
                  <p:embed/>
                </p:oleObj>
              </mc:Choice>
              <mc:Fallback>
                <p:oleObj name="Equation" r:id="rId3" imgW="723600" imgH="253800" progId="Equation.3">
                  <p:embed/>
                  <p:pic>
                    <p:nvPicPr>
                      <p:cNvPr id="0" name="Object 3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559" y="4120278"/>
                        <a:ext cx="1674019" cy="588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3878342" y="1618298"/>
            <a:ext cx="1714500" cy="1657350"/>
            <a:chOff x="2256" y="1584"/>
            <a:chExt cx="1440" cy="1392"/>
          </a:xfrm>
        </p:grpSpPr>
        <p:sp>
          <p:nvSpPr>
            <p:cNvPr id="17435" name="Oval 48"/>
            <p:cNvSpPr>
              <a:spLocks noChangeArrowheads="1"/>
            </p:cNvSpPr>
            <p:nvPr/>
          </p:nvSpPr>
          <p:spPr bwMode="auto">
            <a:xfrm>
              <a:off x="3024" y="24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 b="1"/>
            </a:p>
          </p:txBody>
        </p:sp>
        <p:sp>
          <p:nvSpPr>
            <p:cNvPr id="17436" name="Oval 49"/>
            <p:cNvSpPr>
              <a:spLocks noChangeArrowheads="1"/>
            </p:cNvSpPr>
            <p:nvPr/>
          </p:nvSpPr>
          <p:spPr bwMode="auto">
            <a:xfrm>
              <a:off x="3504" y="1824"/>
              <a:ext cx="96" cy="96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 b="1"/>
            </a:p>
          </p:txBody>
        </p:sp>
        <p:sp>
          <p:nvSpPr>
            <p:cNvPr id="17437" name="Line 50"/>
            <p:cNvSpPr>
              <a:spLocks noChangeShapeType="1"/>
            </p:cNvSpPr>
            <p:nvPr/>
          </p:nvSpPr>
          <p:spPr bwMode="auto">
            <a:xfrm flipH="1">
              <a:off x="2640" y="1728"/>
              <a:ext cx="1056" cy="1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8" name="Line 51"/>
            <p:cNvSpPr>
              <a:spLocks noChangeShapeType="1"/>
            </p:cNvSpPr>
            <p:nvPr/>
          </p:nvSpPr>
          <p:spPr bwMode="auto">
            <a:xfrm flipV="1">
              <a:off x="2256" y="1872"/>
              <a:ext cx="1296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9" name="Line 52"/>
            <p:cNvSpPr>
              <a:spLocks noChangeShapeType="1"/>
            </p:cNvSpPr>
            <p:nvPr/>
          </p:nvSpPr>
          <p:spPr bwMode="auto">
            <a:xfrm>
              <a:off x="2256" y="2256"/>
              <a:ext cx="816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7" name="Object 53"/>
            <p:cNvGraphicFramePr>
              <a:graphicFrameLocks noChangeAspect="1"/>
            </p:cNvGraphicFramePr>
            <p:nvPr/>
          </p:nvGraphicFramePr>
          <p:xfrm>
            <a:off x="2688" y="1632"/>
            <a:ext cx="33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16" name="公式" r:id="rId5" imgW="114120" imgH="190440" progId="Equation.3">
                    <p:embed/>
                  </p:oleObj>
                </mc:Choice>
                <mc:Fallback>
                  <p:oleObj name="公式" r:id="rId5" imgW="114120" imgH="19044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632"/>
                          <a:ext cx="336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8" name="Object 54"/>
            <p:cNvGraphicFramePr>
              <a:graphicFrameLocks noChangeAspect="1"/>
            </p:cNvGraphicFramePr>
            <p:nvPr/>
          </p:nvGraphicFramePr>
          <p:xfrm>
            <a:off x="2688" y="2304"/>
            <a:ext cx="231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17" name="Equation" r:id="rId7" imgW="177480" imgH="330120" progId="Equation.3">
                    <p:embed/>
                  </p:oleObj>
                </mc:Choice>
                <mc:Fallback>
                  <p:oleObj name="Equation" r:id="rId7" imgW="177480" imgH="33012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304"/>
                          <a:ext cx="231" cy="4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9" name="Object 55"/>
            <p:cNvGraphicFramePr>
              <a:graphicFrameLocks noChangeAspect="1"/>
            </p:cNvGraphicFramePr>
            <p:nvPr/>
          </p:nvGraphicFramePr>
          <p:xfrm>
            <a:off x="3024" y="2112"/>
            <a:ext cx="14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18" name="公式" r:id="rId9" imgW="114120" imgH="228600" progId="Equation.3">
                    <p:embed/>
                  </p:oleObj>
                </mc:Choice>
                <mc:Fallback>
                  <p:oleObj name="公式" r:id="rId9" imgW="114120" imgH="2286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112"/>
                          <a:ext cx="14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0" name="Object 56"/>
            <p:cNvGraphicFramePr>
              <a:graphicFrameLocks noChangeAspect="1"/>
            </p:cNvGraphicFramePr>
            <p:nvPr/>
          </p:nvGraphicFramePr>
          <p:xfrm>
            <a:off x="3360" y="1584"/>
            <a:ext cx="1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19" name="公式" r:id="rId11" imgW="177480" imgH="279360" progId="Equation.3">
                    <p:embed/>
                  </p:oleObj>
                </mc:Choice>
                <mc:Fallback>
                  <p:oleObj name="公式" r:id="rId11" imgW="177480" imgH="27936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584"/>
                          <a:ext cx="192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4873705" y="1951673"/>
            <a:ext cx="729853" cy="859631"/>
            <a:chOff x="3969" y="3343"/>
            <a:chExt cx="613" cy="722"/>
          </a:xfrm>
        </p:grpSpPr>
        <p:sp>
          <p:nvSpPr>
            <p:cNvPr id="17433" name="Line 58"/>
            <p:cNvSpPr>
              <a:spLocks noChangeShapeType="1"/>
            </p:cNvSpPr>
            <p:nvPr/>
          </p:nvSpPr>
          <p:spPr bwMode="auto">
            <a:xfrm flipV="1">
              <a:off x="3969" y="3651"/>
              <a:ext cx="223" cy="2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4" name="Line 59"/>
            <p:cNvSpPr>
              <a:spLocks noChangeShapeType="1"/>
            </p:cNvSpPr>
            <p:nvPr/>
          </p:nvSpPr>
          <p:spPr bwMode="auto">
            <a:xfrm flipH="1">
              <a:off x="4226" y="3343"/>
              <a:ext cx="223" cy="2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5" name="Object 60"/>
            <p:cNvGraphicFramePr>
              <a:graphicFrameLocks noChangeAspect="1"/>
            </p:cNvGraphicFramePr>
            <p:nvPr/>
          </p:nvGraphicFramePr>
          <p:xfrm>
            <a:off x="4072" y="3709"/>
            <a:ext cx="215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20" name="公式" r:id="rId13" imgW="266400" imgH="368280" progId="Equation.3">
                    <p:embed/>
                  </p:oleObj>
                </mc:Choice>
                <mc:Fallback>
                  <p:oleObj name="公式" r:id="rId13" imgW="266400" imgH="36828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2" y="3709"/>
                          <a:ext cx="215" cy="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6" name="Object 61"/>
            <p:cNvGraphicFramePr>
              <a:graphicFrameLocks noChangeAspect="1"/>
            </p:cNvGraphicFramePr>
            <p:nvPr/>
          </p:nvGraphicFramePr>
          <p:xfrm>
            <a:off x="4305" y="3425"/>
            <a:ext cx="277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21" name="公式" r:id="rId15" imgW="164880" imgH="203040" progId="Equation.3">
                    <p:embed/>
                  </p:oleObj>
                </mc:Choice>
                <mc:Fallback>
                  <p:oleObj name="公式" r:id="rId15" imgW="164880" imgH="20304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5" y="3425"/>
                          <a:ext cx="277" cy="4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3867626" y="2393395"/>
            <a:ext cx="685800" cy="800100"/>
            <a:chOff x="2256" y="2256"/>
            <a:chExt cx="576" cy="672"/>
          </a:xfrm>
        </p:grpSpPr>
        <p:sp>
          <p:nvSpPr>
            <p:cNvPr id="17432" name="Line 63"/>
            <p:cNvSpPr>
              <a:spLocks noChangeShapeType="1"/>
            </p:cNvSpPr>
            <p:nvPr/>
          </p:nvSpPr>
          <p:spPr bwMode="auto">
            <a:xfrm>
              <a:off x="2256" y="2256"/>
              <a:ext cx="576" cy="528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4" name="Object 64"/>
            <p:cNvGraphicFramePr>
              <a:graphicFrameLocks noChangeAspect="1"/>
            </p:cNvGraphicFramePr>
            <p:nvPr/>
          </p:nvGraphicFramePr>
          <p:xfrm>
            <a:off x="2472" y="2592"/>
            <a:ext cx="26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22" name="Equation" r:id="rId17" imgW="139680" imgH="177480" progId="Equation.3">
                    <p:embed/>
                  </p:oleObj>
                </mc:Choice>
                <mc:Fallback>
                  <p:oleObj name="Equation" r:id="rId17" imgW="139680" imgH="17748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2592"/>
                          <a:ext cx="264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32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BD2E9B-C259-44C2-9DA3-6206B510A656}" type="slidenum">
              <a:rPr lang="zh-CN" altLang="en-US"/>
              <a:pPr>
                <a:defRPr/>
              </a:pPr>
              <a:t>18</a:t>
            </a:fld>
            <a:endParaRPr lang="en-US" altLang="zh-CN"/>
          </a:p>
        </p:txBody>
      </p:sp>
      <p:grpSp>
        <p:nvGrpSpPr>
          <p:cNvPr id="21518" name="Group 3"/>
          <p:cNvGrpSpPr>
            <a:grpSpLocks/>
          </p:cNvGrpSpPr>
          <p:nvPr/>
        </p:nvGrpSpPr>
        <p:grpSpPr bwMode="auto">
          <a:xfrm>
            <a:off x="5220891" y="750094"/>
            <a:ext cx="2699147" cy="1704975"/>
            <a:chOff x="3048" y="2544"/>
            <a:chExt cx="2448" cy="1536"/>
          </a:xfrm>
        </p:grpSpPr>
        <p:grpSp>
          <p:nvGrpSpPr>
            <p:cNvPr id="21533" name="Group 4"/>
            <p:cNvGrpSpPr>
              <a:grpSpLocks/>
            </p:cNvGrpSpPr>
            <p:nvPr/>
          </p:nvGrpSpPr>
          <p:grpSpPr bwMode="auto">
            <a:xfrm>
              <a:off x="3528" y="2544"/>
              <a:ext cx="1392" cy="1392"/>
              <a:chOff x="3528" y="2544"/>
              <a:chExt cx="1392" cy="1392"/>
            </a:xfrm>
          </p:grpSpPr>
          <p:grpSp>
            <p:nvGrpSpPr>
              <p:cNvPr id="21535" name="Group 5"/>
              <p:cNvGrpSpPr>
                <a:grpSpLocks/>
              </p:cNvGrpSpPr>
              <p:nvPr/>
            </p:nvGrpSpPr>
            <p:grpSpPr bwMode="auto">
              <a:xfrm>
                <a:off x="3528" y="2640"/>
                <a:ext cx="1392" cy="1296"/>
                <a:chOff x="3528" y="2640"/>
                <a:chExt cx="1392" cy="1296"/>
              </a:xfrm>
            </p:grpSpPr>
            <p:grpSp>
              <p:nvGrpSpPr>
                <p:cNvPr id="21536" name="Group 6"/>
                <p:cNvGrpSpPr>
                  <a:grpSpLocks/>
                </p:cNvGrpSpPr>
                <p:nvPr/>
              </p:nvGrpSpPr>
              <p:grpSpPr bwMode="auto">
                <a:xfrm>
                  <a:off x="3528" y="3024"/>
                  <a:ext cx="1392" cy="624"/>
                  <a:chOff x="3528" y="3024"/>
                  <a:chExt cx="1392" cy="624"/>
                </a:xfrm>
              </p:grpSpPr>
              <p:sp>
                <p:nvSpPr>
                  <p:cNvPr id="396295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3530" y="3121"/>
                    <a:ext cx="1392" cy="529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3AF53"/>
                      </a:gs>
                      <a:gs pos="50000">
                        <a:schemeClr val="accent1"/>
                      </a:gs>
                      <a:gs pos="100000">
                        <a:srgbClr val="53AF53"/>
                      </a:gs>
                    </a:gsLst>
                    <a:lin ang="0" scaled="1"/>
                  </a:gradFill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21541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3528" y="3024"/>
                    <a:ext cx="1392" cy="52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A0D58F"/>
                      </a:gs>
                      <a:gs pos="100000">
                        <a:srgbClr val="E8F7E1"/>
                      </a:gs>
                    </a:gsLst>
                    <a:path path="rect">
                      <a:fillToRect t="100000" r="100000"/>
                    </a:path>
                  </a:gradFill>
                  <a:ln w="190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537" name="Line 9"/>
                <p:cNvSpPr>
                  <a:spLocks noChangeShapeType="1"/>
                </p:cNvSpPr>
                <p:nvPr/>
              </p:nvSpPr>
              <p:spPr bwMode="auto">
                <a:xfrm>
                  <a:off x="3816" y="2640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sm" len="lg"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8" name="Line 10"/>
                <p:cNvSpPr>
                  <a:spLocks noChangeShapeType="1"/>
                </p:cNvSpPr>
                <p:nvPr/>
              </p:nvSpPr>
              <p:spPr bwMode="auto">
                <a:xfrm>
                  <a:off x="3816" y="3600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3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549" y="3129"/>
                  <a:ext cx="304" cy="3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i="1" dirty="0">
                      <a:latin typeface="Times New Roman" pitchFamily="18" charset="0"/>
                    </a:rPr>
                    <a:t>O</a:t>
                  </a:r>
                </a:p>
              </p:txBody>
            </p:sp>
          </p:grpSp>
          <p:graphicFrame>
            <p:nvGraphicFramePr>
              <p:cNvPr id="21516" name="Object 12"/>
              <p:cNvGraphicFramePr>
                <a:graphicFrameLocks noChangeAspect="1"/>
              </p:cNvGraphicFramePr>
              <p:nvPr/>
            </p:nvGraphicFramePr>
            <p:xfrm>
              <a:off x="3824" y="2544"/>
              <a:ext cx="328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857" name="Equation" r:id="rId3" imgW="126720" imgH="126720" progId="Equation.3">
                      <p:embed/>
                    </p:oleObj>
                  </mc:Choice>
                  <mc:Fallback>
                    <p:oleObj name="Equation" r:id="rId3" imgW="1267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4" y="2544"/>
                            <a:ext cx="328" cy="3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34" name="Rectangle 13"/>
            <p:cNvSpPr>
              <a:spLocks noChangeArrowheads="1"/>
            </p:cNvSpPr>
            <p:nvPr/>
          </p:nvSpPr>
          <p:spPr bwMode="auto">
            <a:xfrm>
              <a:off x="3048" y="2544"/>
              <a:ext cx="2448" cy="153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6072187" y="869156"/>
            <a:ext cx="1340643" cy="1649016"/>
            <a:chOff x="4004" y="900"/>
            <a:chExt cx="1126" cy="1385"/>
          </a:xfrm>
        </p:grpSpPr>
        <p:grpSp>
          <p:nvGrpSpPr>
            <p:cNvPr id="21525" name="Group 15"/>
            <p:cNvGrpSpPr>
              <a:grpSpLocks/>
            </p:cNvGrpSpPr>
            <p:nvPr/>
          </p:nvGrpSpPr>
          <p:grpSpPr bwMode="auto">
            <a:xfrm>
              <a:off x="4570" y="1314"/>
              <a:ext cx="435" cy="315"/>
              <a:chOff x="4479" y="1314"/>
              <a:chExt cx="435" cy="315"/>
            </a:xfrm>
          </p:grpSpPr>
          <p:sp>
            <p:nvSpPr>
              <p:cNvPr id="21532" name="Rectangle 16"/>
              <p:cNvSpPr>
                <a:spLocks noChangeArrowheads="1"/>
              </p:cNvSpPr>
              <p:nvPr/>
            </p:nvSpPr>
            <p:spPr bwMode="auto">
              <a:xfrm flipV="1">
                <a:off x="4479" y="1550"/>
                <a:ext cx="62" cy="5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515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464063"/>
                  </p:ext>
                </p:extLst>
              </p:nvPr>
            </p:nvGraphicFramePr>
            <p:xfrm>
              <a:off x="4595" y="1314"/>
              <a:ext cx="319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858" name="公式" r:id="rId5" imgW="279360" imgH="228600" progId="Equation.3">
                      <p:embed/>
                    </p:oleObj>
                  </mc:Choice>
                  <mc:Fallback>
                    <p:oleObj name="公式" r:id="rId5" imgW="27936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95" y="1314"/>
                            <a:ext cx="319" cy="31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526" name="Group 18"/>
            <p:cNvGrpSpPr>
              <a:grpSpLocks/>
            </p:cNvGrpSpPr>
            <p:nvPr/>
          </p:nvGrpSpPr>
          <p:grpSpPr bwMode="auto">
            <a:xfrm>
              <a:off x="4004" y="1150"/>
              <a:ext cx="628" cy="437"/>
              <a:chOff x="3015" y="1944"/>
              <a:chExt cx="628" cy="437"/>
            </a:xfrm>
          </p:grpSpPr>
          <p:sp>
            <p:nvSpPr>
              <p:cNvPr id="21531" name="Line 19"/>
              <p:cNvSpPr>
                <a:spLocks noChangeShapeType="1"/>
              </p:cNvSpPr>
              <p:nvPr/>
            </p:nvSpPr>
            <p:spPr bwMode="auto">
              <a:xfrm>
                <a:off x="3015" y="2260"/>
                <a:ext cx="628" cy="12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514" name="Object 20"/>
              <p:cNvGraphicFramePr>
                <a:graphicFrameLocks noChangeAspect="1"/>
              </p:cNvGraphicFramePr>
              <p:nvPr/>
            </p:nvGraphicFramePr>
            <p:xfrm>
              <a:off x="3269" y="1944"/>
              <a:ext cx="197" cy="4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859" name="公式" r:id="rId7" imgW="126720" imgH="228600" progId="Equation.3">
                      <p:embed/>
                    </p:oleObj>
                  </mc:Choice>
                  <mc:Fallback>
                    <p:oleObj name="公式" r:id="rId7" imgW="12672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9" y="1944"/>
                            <a:ext cx="197" cy="4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527" name="Group 21"/>
            <p:cNvGrpSpPr>
              <a:grpSpLocks/>
            </p:cNvGrpSpPr>
            <p:nvPr/>
          </p:nvGrpSpPr>
          <p:grpSpPr bwMode="auto">
            <a:xfrm>
              <a:off x="4601" y="900"/>
              <a:ext cx="529" cy="672"/>
              <a:chOff x="4510" y="900"/>
              <a:chExt cx="529" cy="672"/>
            </a:xfrm>
          </p:grpSpPr>
          <p:sp>
            <p:nvSpPr>
              <p:cNvPr id="21530" name="Line 22"/>
              <p:cNvSpPr>
                <a:spLocks noChangeShapeType="1"/>
              </p:cNvSpPr>
              <p:nvPr/>
            </p:nvSpPr>
            <p:spPr bwMode="auto">
              <a:xfrm flipV="1">
                <a:off x="4510" y="996"/>
                <a:ext cx="288" cy="576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513" name="Object 23"/>
              <p:cNvGraphicFramePr>
                <a:graphicFrameLocks noChangeAspect="1"/>
              </p:cNvGraphicFramePr>
              <p:nvPr/>
            </p:nvGraphicFramePr>
            <p:xfrm>
              <a:off x="4775" y="900"/>
              <a:ext cx="264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860" name="公式" r:id="rId9" imgW="164880" imgH="241200" progId="Equation.3">
                      <p:embed/>
                    </p:oleObj>
                  </mc:Choice>
                  <mc:Fallback>
                    <p:oleObj name="公式" r:id="rId9" imgW="16488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5" y="900"/>
                            <a:ext cx="264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528" name="Group 24"/>
            <p:cNvGrpSpPr>
              <a:grpSpLocks/>
            </p:cNvGrpSpPr>
            <p:nvPr/>
          </p:nvGrpSpPr>
          <p:grpSpPr bwMode="auto">
            <a:xfrm>
              <a:off x="4601" y="1580"/>
              <a:ext cx="422" cy="705"/>
              <a:chOff x="4932" y="2478"/>
              <a:chExt cx="422" cy="705"/>
            </a:xfrm>
          </p:grpSpPr>
          <p:sp>
            <p:nvSpPr>
              <p:cNvPr id="21529" name="Line 25"/>
              <p:cNvSpPr>
                <a:spLocks noChangeShapeType="1"/>
              </p:cNvSpPr>
              <p:nvPr/>
            </p:nvSpPr>
            <p:spPr bwMode="auto">
              <a:xfrm>
                <a:off x="4932" y="2478"/>
                <a:ext cx="144" cy="48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1512" name="Object 26"/>
              <p:cNvGraphicFramePr>
                <a:graphicFrameLocks noChangeAspect="1"/>
              </p:cNvGraphicFramePr>
              <p:nvPr/>
            </p:nvGraphicFramePr>
            <p:xfrm>
              <a:off x="5052" y="2720"/>
              <a:ext cx="302" cy="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861" name="公式" r:id="rId11" imgW="190440" imgH="291960" progId="Equation.3">
                      <p:embed/>
                    </p:oleObj>
                  </mc:Choice>
                  <mc:Fallback>
                    <p:oleObj name="公式" r:id="rId11" imgW="190440" imgH="2919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2" y="2720"/>
                            <a:ext cx="302" cy="4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1520" name="Group 37"/>
          <p:cNvGrpSpPr>
            <a:grpSpLocks/>
          </p:cNvGrpSpPr>
          <p:nvPr/>
        </p:nvGrpSpPr>
        <p:grpSpPr bwMode="auto">
          <a:xfrm>
            <a:off x="1277542" y="829867"/>
            <a:ext cx="3888581" cy="882254"/>
            <a:chOff x="158" y="742"/>
            <a:chExt cx="3266" cy="741"/>
          </a:xfrm>
        </p:grpSpPr>
        <p:sp>
          <p:nvSpPr>
            <p:cNvPr id="21524" name="Rectangle 27"/>
            <p:cNvSpPr>
              <a:spLocks noChangeArrowheads="1"/>
            </p:cNvSpPr>
            <p:nvPr/>
          </p:nvSpPr>
          <p:spPr bwMode="auto">
            <a:xfrm>
              <a:off x="158" y="754"/>
              <a:ext cx="3266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dirty="0">
                  <a:latin typeface="Times New Roman" pitchFamily="18" charset="0"/>
                </a:rPr>
                <a:t>        </a:t>
              </a:r>
              <a:r>
                <a:rPr kumimoji="1" lang="zh-CN" altLang="en-US" sz="2100" b="1" dirty="0">
                  <a:latin typeface="Times New Roman" pitchFamily="18" charset="0"/>
                </a:rPr>
                <a:t>质量元        受</a:t>
              </a: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外</a:t>
              </a:r>
              <a:r>
                <a:rPr kumimoji="1" lang="zh-CN" altLang="en-US" sz="2100" b="1" dirty="0">
                  <a:latin typeface="Times New Roman" pitchFamily="18" charset="0"/>
                </a:rPr>
                <a:t>力     ，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内</a:t>
              </a:r>
              <a:r>
                <a:rPr kumimoji="1" lang="zh-CN" altLang="en-US" sz="2100" b="1" dirty="0">
                  <a:latin typeface="Times New Roman" pitchFamily="18" charset="0"/>
                </a:rPr>
                <a:t>力       </a:t>
              </a:r>
              <a:r>
                <a:rPr kumimoji="1" lang="en-US" altLang="zh-CN" sz="2100" b="1" dirty="0">
                  <a:latin typeface="Times New Roman" pitchFamily="18" charset="0"/>
                </a:rPr>
                <a:t>,</a:t>
              </a:r>
              <a:r>
                <a:rPr kumimoji="1" lang="zh-CN" altLang="en-US" sz="2100" b="1" dirty="0">
                  <a:latin typeface="Times New Roman" pitchFamily="18" charset="0"/>
                </a:rPr>
                <a:t>由牛顿第二定律</a:t>
              </a:r>
            </a:p>
          </p:txBody>
        </p:sp>
        <p:graphicFrame>
          <p:nvGraphicFramePr>
            <p:cNvPr id="2150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5256205"/>
                </p:ext>
              </p:extLst>
            </p:nvPr>
          </p:nvGraphicFramePr>
          <p:xfrm>
            <a:off x="2452" y="775"/>
            <a:ext cx="282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862" name="公式" r:id="rId13" imgW="164880" imgH="241200" progId="Equation.3">
                    <p:embed/>
                  </p:oleObj>
                </mc:Choice>
                <mc:Fallback>
                  <p:oleObj name="公式" r:id="rId13" imgW="1648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2" y="775"/>
                          <a:ext cx="282" cy="37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0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6461525"/>
                </p:ext>
              </p:extLst>
            </p:nvPr>
          </p:nvGraphicFramePr>
          <p:xfrm>
            <a:off x="638" y="1094"/>
            <a:ext cx="352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863" name="Equation" r:id="rId15" imgW="215640" imgH="241200" progId="Equation.DSMT4">
                    <p:embed/>
                  </p:oleObj>
                </mc:Choice>
                <mc:Fallback>
                  <p:oleObj name="Equation" r:id="rId15" imgW="21564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" y="1094"/>
                          <a:ext cx="352" cy="35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1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1969214"/>
                </p:ext>
              </p:extLst>
            </p:nvPr>
          </p:nvGraphicFramePr>
          <p:xfrm>
            <a:off x="1334" y="742"/>
            <a:ext cx="44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864" name="公式" r:id="rId17" imgW="279360" imgH="228600" progId="Equation.3">
                    <p:embed/>
                  </p:oleObj>
                </mc:Choice>
                <mc:Fallback>
                  <p:oleObj name="公式" r:id="rId17" imgW="2793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4" y="742"/>
                          <a:ext cx="449" cy="38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21" name="Text Box 27"/>
          <p:cNvSpPr txBox="1">
            <a:spLocks noChangeArrowheads="1"/>
          </p:cNvSpPr>
          <p:nvPr/>
        </p:nvSpPr>
        <p:spPr bwMode="auto">
          <a:xfrm>
            <a:off x="1439466" y="250032"/>
            <a:ext cx="237172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r>
              <a:rPr lang="zh-CN" altLang="en-US" sz="2100" dirty="0"/>
              <a:t>二、</a:t>
            </a:r>
            <a:r>
              <a:rPr lang="zh-CN" altLang="en-US" sz="2100" dirty="0">
                <a:hlinkClick r:id="rId19" action="ppaction://hlinkfile"/>
              </a:rPr>
              <a:t>转动定律</a:t>
            </a:r>
            <a:endParaRPr lang="zh-CN" altLang="en-US" sz="2100" dirty="0"/>
          </a:p>
        </p:txBody>
      </p:sp>
      <p:graphicFrame>
        <p:nvGraphicFramePr>
          <p:cNvPr id="396319" name="Object 31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13808462"/>
              </p:ext>
            </p:extLst>
          </p:nvPr>
        </p:nvGraphicFramePr>
        <p:xfrm>
          <a:off x="2074863" y="1865313"/>
          <a:ext cx="21383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65" name="Equation" r:id="rId20" imgW="952200" imgH="241200" progId="Equation.DSMT4">
                  <p:embed/>
                </p:oleObj>
              </mc:Choice>
              <mc:Fallback>
                <p:oleObj name="Equation" r:id="rId20" imgW="952200" imgH="2412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1865313"/>
                        <a:ext cx="213836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9" name="Object 4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0719519"/>
              </p:ext>
            </p:extLst>
          </p:nvPr>
        </p:nvGraphicFramePr>
        <p:xfrm>
          <a:off x="2043112" y="3141832"/>
          <a:ext cx="3938588" cy="517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66" name="公式" r:id="rId22" imgW="1688760" imgH="228600" progId="Equation.3">
                  <p:embed/>
                </p:oleObj>
              </mc:Choice>
              <mc:Fallback>
                <p:oleObj name="公式" r:id="rId22" imgW="168876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2" y="3141832"/>
                        <a:ext cx="3938588" cy="517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321" name="Rectangle 33"/>
          <p:cNvSpPr>
            <a:spLocks noChangeArrowheads="1"/>
          </p:cNvSpPr>
          <p:nvPr/>
        </p:nvSpPr>
        <p:spPr bwMode="auto">
          <a:xfrm>
            <a:off x="1761070" y="2655570"/>
            <a:ext cx="3164649" cy="4154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100" b="1" dirty="0">
                <a:solidFill>
                  <a:schemeClr val="hlink"/>
                </a:solidFill>
                <a:latin typeface="Times New Roman" pitchFamily="18" charset="0"/>
              </a:rPr>
              <a:t>质量元的切向运动方程为</a:t>
            </a: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760810"/>
              </p:ext>
            </p:extLst>
          </p:nvPr>
        </p:nvGraphicFramePr>
        <p:xfrm>
          <a:off x="2038827" y="4238863"/>
          <a:ext cx="3013234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67" name="公式" r:id="rId24" imgW="1282680" imgH="253800" progId="Equation.3">
                  <p:embed/>
                </p:oleObj>
              </mc:Choice>
              <mc:Fallback>
                <p:oleObj name="公式" r:id="rId24" imgW="1282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827" y="4238863"/>
                        <a:ext cx="3013234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323" name="Rectangle 35"/>
          <p:cNvSpPr>
            <a:spLocks noChangeArrowheads="1"/>
          </p:cNvSpPr>
          <p:nvPr/>
        </p:nvSpPr>
        <p:spPr bwMode="auto">
          <a:xfrm>
            <a:off x="1829992" y="3772852"/>
            <a:ext cx="2369559" cy="4154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100" b="1" dirty="0">
                <a:solidFill>
                  <a:schemeClr val="hlink"/>
                </a:solidFill>
                <a:latin typeface="Times New Roman" pitchFamily="18" charset="0"/>
              </a:rPr>
              <a:t>两边各乘以 </a:t>
            </a:r>
            <a:r>
              <a:rPr kumimoji="1" lang="en-US" altLang="zh-CN" sz="2100" b="1" i="1" dirty="0">
                <a:solidFill>
                  <a:schemeClr val="hlink"/>
                </a:solidFill>
                <a:latin typeface="Times New Roman" pitchFamily="18" charset="0"/>
              </a:rPr>
              <a:t>r</a:t>
            </a:r>
            <a:r>
              <a:rPr kumimoji="1" lang="en-US" altLang="zh-CN" sz="2100" b="1" i="1" baseline="-25000" dirty="0">
                <a:solidFill>
                  <a:schemeClr val="hlink"/>
                </a:solidFill>
                <a:latin typeface="Times New Roman" pitchFamily="18" charset="0"/>
              </a:rPr>
              <a:t>i</a:t>
            </a:r>
            <a:r>
              <a:rPr kumimoji="1" lang="en-US" altLang="zh-CN" sz="21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zh-CN" altLang="en-US" sz="2100" b="1" dirty="0">
                <a:solidFill>
                  <a:schemeClr val="hlink"/>
                </a:solidFill>
                <a:latin typeface="Times New Roman" pitchFamily="18" charset="0"/>
              </a:rPr>
              <a:t>，得</a:t>
            </a:r>
          </a:p>
        </p:txBody>
      </p:sp>
    </p:spTree>
    <p:extLst>
      <p:ext uri="{BB962C8B-B14F-4D97-AF65-F5344CB8AC3E}">
        <p14:creationId xmlns:p14="http://schemas.microsoft.com/office/powerpoint/2010/main" val="40481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321" grpId="0" autoUpdateAnimBg="0"/>
      <p:bldP spid="39632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78180D-B022-41BB-A891-E8C65749537F}" type="slidenum">
              <a:rPr lang="zh-CN" altLang="en-US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397314" name="Rectangle 2"/>
          <p:cNvSpPr>
            <a:spLocks noChangeArrowheads="1"/>
          </p:cNvSpPr>
          <p:nvPr/>
        </p:nvSpPr>
        <p:spPr bwMode="auto">
          <a:xfrm>
            <a:off x="1818085" y="1924050"/>
            <a:ext cx="4855369" cy="4154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100" b="1">
                <a:solidFill>
                  <a:schemeClr val="hlink"/>
                </a:solidFill>
                <a:latin typeface="Times New Roman" pitchFamily="18" charset="0"/>
              </a:rPr>
              <a:t>又因                      ，故上式为</a:t>
            </a:r>
          </a:p>
        </p:txBody>
      </p:sp>
      <p:sp>
        <p:nvSpPr>
          <p:cNvPr id="22536" name="Rectangle 3"/>
          <p:cNvSpPr>
            <a:spLocks noChangeArrowheads="1"/>
          </p:cNvSpPr>
          <p:nvPr/>
        </p:nvSpPr>
        <p:spPr bwMode="auto">
          <a:xfrm>
            <a:off x="1799987" y="395287"/>
            <a:ext cx="4433270" cy="4154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2100" b="1" dirty="0">
                <a:solidFill>
                  <a:schemeClr val="hlink"/>
                </a:solidFill>
                <a:latin typeface="Times New Roman" pitchFamily="18" charset="0"/>
              </a:rPr>
              <a:t>对所有质元取和，可得</a:t>
            </a:r>
          </a:p>
        </p:txBody>
      </p:sp>
      <p:graphicFrame>
        <p:nvGraphicFramePr>
          <p:cNvPr id="17616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287822"/>
              </p:ext>
            </p:extLst>
          </p:nvPr>
        </p:nvGraphicFramePr>
        <p:xfrm>
          <a:off x="2386012" y="951310"/>
          <a:ext cx="3870008" cy="533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0" name="公式" r:id="rId3" imgW="1930320" imgH="266400" progId="Equation.3">
                  <p:embed/>
                </p:oleObj>
              </mc:Choice>
              <mc:Fallback>
                <p:oleObj name="公式" r:id="rId3" imgW="1930320" imgH="2664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12" y="951310"/>
                        <a:ext cx="3870008" cy="533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663608559"/>
              </p:ext>
            </p:extLst>
          </p:nvPr>
        </p:nvGraphicFramePr>
        <p:xfrm>
          <a:off x="2466022" y="1880712"/>
          <a:ext cx="1283018" cy="46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1" name="公式" r:id="rId5" imgW="698400" imgH="253800" progId="Equation.3">
                  <p:embed/>
                </p:oleObj>
              </mc:Choice>
              <mc:Fallback>
                <p:oleObj name="公式" r:id="rId5" imgW="698400" imgH="253800" progId="Equation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022" y="1880712"/>
                        <a:ext cx="1283018" cy="466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436036"/>
              </p:ext>
            </p:extLst>
          </p:nvPr>
        </p:nvGraphicFramePr>
        <p:xfrm>
          <a:off x="2411761" y="2563464"/>
          <a:ext cx="3021300" cy="537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2" name="Equation" r:id="rId7" imgW="1396800" imgH="253800" progId="Equation.DSMT4">
                  <p:embed/>
                </p:oleObj>
              </mc:Choice>
              <mc:Fallback>
                <p:oleObj name="Equation" r:id="rId7" imgW="139680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1" y="2563464"/>
                        <a:ext cx="3021300" cy="537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2337198" y="3304699"/>
            <a:ext cx="1668065" cy="400050"/>
          </a:xfrm>
          <a:prstGeom prst="wedgeRectCallout">
            <a:avLst>
              <a:gd name="adj1" fmla="val -6245"/>
              <a:gd name="adj2" fmla="val -94940"/>
            </a:avLst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100" b="1">
                <a:solidFill>
                  <a:srgbClr val="000066"/>
                </a:solidFill>
                <a:latin typeface="Times New Roman" pitchFamily="18" charset="0"/>
              </a:rPr>
              <a:t>合外力矩</a:t>
            </a:r>
            <a:r>
              <a:rPr kumimoji="1" lang="en-US" altLang="zh-CN" sz="2100" b="1" i="1">
                <a:solidFill>
                  <a:srgbClr val="000066"/>
                </a:solidFill>
                <a:latin typeface="Times New Roman" pitchFamily="18" charset="0"/>
              </a:rPr>
              <a:t>M</a:t>
            </a:r>
          </a:p>
        </p:txBody>
      </p:sp>
      <p:sp>
        <p:nvSpPr>
          <p:cNvPr id="397320" name="AutoShape 8"/>
          <p:cNvSpPr>
            <a:spLocks noChangeArrowheads="1"/>
          </p:cNvSpPr>
          <p:nvPr/>
        </p:nvSpPr>
        <p:spPr bwMode="auto">
          <a:xfrm>
            <a:off x="4443413" y="3304699"/>
            <a:ext cx="1478756" cy="400050"/>
          </a:xfrm>
          <a:prstGeom prst="wedgeRectCallout">
            <a:avLst>
              <a:gd name="adj1" fmla="val -41866"/>
              <a:gd name="adj2" fmla="val -98810"/>
            </a:avLst>
          </a:prstGeom>
          <a:gradFill rotWithShape="1">
            <a:gsLst>
              <a:gs pos="0">
                <a:schemeClr val="bg1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100" b="1">
                <a:solidFill>
                  <a:srgbClr val="000066"/>
                </a:solidFill>
                <a:latin typeface="Times New Roman" pitchFamily="18" charset="0"/>
              </a:rPr>
              <a:t>转动惯量</a:t>
            </a:r>
            <a:r>
              <a:rPr kumimoji="1" lang="en-US" altLang="zh-CN" sz="2100" b="1" i="1">
                <a:solidFill>
                  <a:srgbClr val="000066"/>
                </a:solidFill>
                <a:latin typeface="Times New Roman" pitchFamily="18" charset="0"/>
              </a:rPr>
              <a:t>J</a:t>
            </a:r>
          </a:p>
        </p:txBody>
      </p:sp>
      <p:graphicFrame>
        <p:nvGraphicFramePr>
          <p:cNvPr id="397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505771"/>
              </p:ext>
            </p:extLst>
          </p:nvPr>
        </p:nvGraphicFramePr>
        <p:xfrm>
          <a:off x="2871788" y="4156710"/>
          <a:ext cx="1245394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3" name="公式" r:id="rId9" imgW="545760" imgH="177480" progId="Equation.3">
                  <p:embed/>
                </p:oleObj>
              </mc:Choice>
              <mc:Fallback>
                <p:oleObj name="公式" r:id="rId9" imgW="545760" imgH="177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4156710"/>
                        <a:ext cx="1245394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EDFFD2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EDFFD2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2" name="Text Box 10"/>
          <p:cNvSpPr txBox="1">
            <a:spLocks noChangeArrowheads="1"/>
          </p:cNvSpPr>
          <p:nvPr/>
        </p:nvSpPr>
        <p:spPr bwMode="auto">
          <a:xfrm>
            <a:off x="1901905" y="4147423"/>
            <a:ext cx="22145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>
                <a:solidFill>
                  <a:schemeClr val="hlink"/>
                </a:solidFill>
                <a:latin typeface="Times New Roman" pitchFamily="18" charset="0"/>
              </a:rPr>
              <a:t>简记为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7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3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7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4" grpId="0"/>
      <p:bldP spid="397319" grpId="0" animBg="1" autoUpdateAnimBg="0"/>
      <p:bldP spid="397320" grpId="0" animBg="1" autoUpdateAnimBg="0"/>
      <p:bldP spid="3973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8D94E8-0233-4914-9281-334466C5CB98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3" name="object 3"/>
          <p:cNvSpPr txBox="1"/>
          <p:nvPr/>
        </p:nvSpPr>
        <p:spPr>
          <a:xfrm>
            <a:off x="2418922" y="610229"/>
            <a:ext cx="556260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b="1" dirty="0">
                <a:solidFill>
                  <a:srgbClr val="0000CC"/>
                </a:solidFill>
                <a:latin typeface="+mn-ea"/>
                <a:ea typeface="+mn-ea"/>
                <a:cs typeface="仿宋"/>
              </a:rPr>
              <a:t>质点</a:t>
            </a:r>
            <a:endParaRPr sz="2100">
              <a:latin typeface="+mn-ea"/>
              <a:ea typeface="+mn-ea"/>
              <a:cs typeface="仿宋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77130" y="376142"/>
            <a:ext cx="1608218" cy="552198"/>
            <a:chOff x="5112172" y="501522"/>
            <a:chExt cx="2144291" cy="736263"/>
          </a:xfrm>
        </p:grpSpPr>
        <p:sp>
          <p:nvSpPr>
            <p:cNvPr id="4" name="object 4"/>
            <p:cNvSpPr txBox="1"/>
            <p:nvPr/>
          </p:nvSpPr>
          <p:spPr>
            <a:xfrm>
              <a:off x="6514783" y="794715"/>
              <a:ext cx="741680" cy="443070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2100" b="1" dirty="0">
                  <a:solidFill>
                    <a:srgbClr val="0000CC"/>
                  </a:solidFill>
                  <a:latin typeface="+mn-ea"/>
                  <a:ea typeface="+mn-ea"/>
                  <a:cs typeface="仿宋"/>
                </a:rPr>
                <a:t>刚体</a:t>
              </a:r>
              <a:endParaRPr sz="2100">
                <a:latin typeface="+mn-ea"/>
                <a:ea typeface="+mn-ea"/>
                <a:cs typeface="仿宋"/>
              </a:endParaRPr>
            </a:p>
          </p:txBody>
        </p:sp>
        <p:sp>
          <p:nvSpPr>
            <p:cNvPr id="12" name="object 6"/>
            <p:cNvSpPr/>
            <p:nvPr/>
          </p:nvSpPr>
          <p:spPr>
            <a:xfrm>
              <a:off x="5112172" y="1030427"/>
              <a:ext cx="1332000" cy="86995"/>
            </a:xfrm>
            <a:custGeom>
              <a:avLst/>
              <a:gdLst/>
              <a:ahLst/>
              <a:cxnLst/>
              <a:rect l="l" t="t" r="r" b="b"/>
              <a:pathLst>
                <a:path w="1016635" h="86994">
                  <a:moveTo>
                    <a:pt x="871727" y="0"/>
                  </a:moveTo>
                  <a:lnTo>
                    <a:pt x="871727" y="86867"/>
                  </a:lnTo>
                  <a:lnTo>
                    <a:pt x="968248" y="57912"/>
                  </a:lnTo>
                  <a:lnTo>
                    <a:pt x="886206" y="57912"/>
                  </a:lnTo>
                  <a:lnTo>
                    <a:pt x="886206" y="28955"/>
                  </a:lnTo>
                  <a:lnTo>
                    <a:pt x="968247" y="28955"/>
                  </a:lnTo>
                  <a:lnTo>
                    <a:pt x="871727" y="0"/>
                  </a:lnTo>
                  <a:close/>
                </a:path>
                <a:path w="1016635" h="86994">
                  <a:moveTo>
                    <a:pt x="871727" y="28955"/>
                  </a:moveTo>
                  <a:lnTo>
                    <a:pt x="0" y="28955"/>
                  </a:lnTo>
                  <a:lnTo>
                    <a:pt x="0" y="57912"/>
                  </a:lnTo>
                  <a:lnTo>
                    <a:pt x="871727" y="57912"/>
                  </a:lnTo>
                  <a:lnTo>
                    <a:pt x="871727" y="28955"/>
                  </a:lnTo>
                  <a:close/>
                </a:path>
                <a:path w="1016635" h="86994">
                  <a:moveTo>
                    <a:pt x="968247" y="28955"/>
                  </a:moveTo>
                  <a:lnTo>
                    <a:pt x="886206" y="28955"/>
                  </a:lnTo>
                  <a:lnTo>
                    <a:pt x="886206" y="57912"/>
                  </a:lnTo>
                  <a:lnTo>
                    <a:pt x="968248" y="57912"/>
                  </a:lnTo>
                  <a:lnTo>
                    <a:pt x="1016508" y="43434"/>
                  </a:lnTo>
                  <a:lnTo>
                    <a:pt x="968247" y="289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100">
                <a:latin typeface="+mn-ea"/>
                <a:ea typeface="+mn-ea"/>
              </a:endParaRPr>
            </a:p>
          </p:txBody>
        </p:sp>
        <p:sp>
          <p:nvSpPr>
            <p:cNvPr id="13" name="object 5"/>
            <p:cNvSpPr txBox="1"/>
            <p:nvPr/>
          </p:nvSpPr>
          <p:spPr>
            <a:xfrm>
              <a:off x="5403344" y="501522"/>
              <a:ext cx="1076134" cy="443070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2100" b="1">
                  <a:latin typeface="+mn-ea"/>
                  <a:ea typeface="+mn-ea"/>
                  <a:cs typeface="仿宋"/>
                </a:rPr>
                <a:t>特例</a:t>
              </a:r>
              <a:endParaRPr sz="2100">
                <a:latin typeface="+mn-ea"/>
                <a:ea typeface="+mn-ea"/>
                <a:cs typeface="仿宋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610627" y="3704085"/>
            <a:ext cx="61579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lnSpc>
                <a:spcPct val="150000"/>
              </a:lnSpc>
              <a:spcBef>
                <a:spcPts val="71"/>
              </a:spcBef>
            </a:pPr>
            <a:r>
              <a:rPr lang="zh-CN" altLang="en-US" sz="2100" b="1">
                <a:latin typeface="+mn-ea"/>
                <a:ea typeface="+mn-ea"/>
                <a:cs typeface="仿宋"/>
              </a:rPr>
              <a:t>    用什么模型来研究物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体</a:t>
            </a:r>
            <a:r>
              <a:rPr lang="zh-CN" altLang="en-US" sz="2100" b="1">
                <a:latin typeface="+mn-ea"/>
                <a:ea typeface="+mn-ea"/>
                <a:cs typeface="仿宋"/>
              </a:rPr>
              <a:t>，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取决于</a:t>
            </a:r>
            <a:r>
              <a:rPr lang="zh-CN" altLang="en-US" sz="2100" b="1">
                <a:latin typeface="+mn-ea"/>
                <a:ea typeface="+mn-ea"/>
                <a:cs typeface="仿宋"/>
              </a:rPr>
              <a:t>其</a:t>
            </a:r>
            <a:r>
              <a:rPr lang="zh-CN" altLang="en-US" sz="2100" b="1">
                <a:solidFill>
                  <a:srgbClr val="0000FF"/>
                </a:solidFill>
                <a:latin typeface="+mn-ea"/>
                <a:ea typeface="+mn-ea"/>
                <a:cs typeface="仿宋"/>
              </a:rPr>
              <a:t>大小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和</a:t>
            </a:r>
            <a:r>
              <a:rPr lang="zh-CN" altLang="en-US" sz="2100" b="1" spc="-11">
                <a:solidFill>
                  <a:srgbClr val="0000FF"/>
                </a:solidFill>
                <a:latin typeface="+mn-ea"/>
                <a:cs typeface="仿宋"/>
              </a:rPr>
              <a:t>形变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对运</a:t>
            </a:r>
            <a:r>
              <a:rPr lang="zh-CN" altLang="en-US" sz="2100" b="1">
                <a:latin typeface="+mn-ea"/>
                <a:ea typeface="+mn-ea"/>
                <a:cs typeface="仿宋"/>
              </a:rPr>
              <a:t>动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的影响</a:t>
            </a:r>
            <a:r>
              <a:rPr lang="zh-CN" altLang="en-US" sz="2100" b="1">
                <a:latin typeface="+mn-ea"/>
                <a:ea typeface="+mn-ea"/>
                <a:cs typeface="仿宋"/>
              </a:rPr>
              <a:t>是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否可以</a:t>
            </a:r>
            <a:r>
              <a:rPr lang="zh-CN" altLang="en-US" sz="2100" b="1">
                <a:latin typeface="+mn-ea"/>
                <a:ea typeface="+mn-ea"/>
                <a:cs typeface="仿宋"/>
              </a:rPr>
              <a:t>忽</a:t>
            </a:r>
            <a:r>
              <a:rPr lang="zh-CN" altLang="en-US" sz="2100" b="1" spc="-11">
                <a:latin typeface="+mn-ea"/>
                <a:ea typeface="+mn-ea"/>
                <a:cs typeface="仿宋"/>
              </a:rPr>
              <a:t>略。</a:t>
            </a:r>
            <a:endParaRPr lang="zh-CN" altLang="en-US" sz="2100">
              <a:latin typeface="+mn-ea"/>
              <a:ea typeface="+mn-ea"/>
              <a:cs typeface="仿宋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17662" y="376142"/>
            <a:ext cx="2268359" cy="566391"/>
            <a:chOff x="2499550" y="501522"/>
            <a:chExt cx="3024478" cy="755187"/>
          </a:xfrm>
        </p:grpSpPr>
        <p:grpSp>
          <p:nvGrpSpPr>
            <p:cNvPr id="5" name="组合 4"/>
            <p:cNvGrpSpPr/>
            <p:nvPr/>
          </p:nvGrpSpPr>
          <p:grpSpPr>
            <a:xfrm>
              <a:off x="2499550" y="501522"/>
              <a:ext cx="1332000" cy="615900"/>
              <a:chOff x="2499550" y="501522"/>
              <a:chExt cx="1332000" cy="615900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2499550" y="1030427"/>
                <a:ext cx="1332000" cy="86995"/>
              </a:xfrm>
              <a:custGeom>
                <a:avLst/>
                <a:gdLst/>
                <a:ahLst/>
                <a:cxnLst/>
                <a:rect l="l" t="t" r="r" b="b"/>
                <a:pathLst>
                  <a:path w="1016635" h="86994">
                    <a:moveTo>
                      <a:pt x="871727" y="0"/>
                    </a:moveTo>
                    <a:lnTo>
                      <a:pt x="871727" y="86867"/>
                    </a:lnTo>
                    <a:lnTo>
                      <a:pt x="968248" y="57912"/>
                    </a:lnTo>
                    <a:lnTo>
                      <a:pt x="886206" y="57912"/>
                    </a:lnTo>
                    <a:lnTo>
                      <a:pt x="886206" y="28955"/>
                    </a:lnTo>
                    <a:lnTo>
                      <a:pt x="968247" y="28955"/>
                    </a:lnTo>
                    <a:lnTo>
                      <a:pt x="871727" y="0"/>
                    </a:lnTo>
                    <a:close/>
                  </a:path>
                  <a:path w="1016635" h="86994">
                    <a:moveTo>
                      <a:pt x="871727" y="28955"/>
                    </a:moveTo>
                    <a:lnTo>
                      <a:pt x="0" y="28955"/>
                    </a:lnTo>
                    <a:lnTo>
                      <a:pt x="0" y="57912"/>
                    </a:lnTo>
                    <a:lnTo>
                      <a:pt x="871727" y="57912"/>
                    </a:lnTo>
                    <a:lnTo>
                      <a:pt x="871727" y="28955"/>
                    </a:lnTo>
                    <a:close/>
                  </a:path>
                  <a:path w="1016635" h="86994">
                    <a:moveTo>
                      <a:pt x="968247" y="28955"/>
                    </a:moveTo>
                    <a:lnTo>
                      <a:pt x="886206" y="28955"/>
                    </a:lnTo>
                    <a:lnTo>
                      <a:pt x="886206" y="57912"/>
                    </a:lnTo>
                    <a:lnTo>
                      <a:pt x="968248" y="57912"/>
                    </a:lnTo>
                    <a:lnTo>
                      <a:pt x="1016508" y="43434"/>
                    </a:lnTo>
                    <a:lnTo>
                      <a:pt x="968247" y="2895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2100">
                  <a:latin typeface="+mn-ea"/>
                  <a:ea typeface="+mn-ea"/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2745135" y="501522"/>
                <a:ext cx="1032405" cy="443071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>
                  <a:spcBef>
                    <a:spcPts val="71"/>
                  </a:spcBef>
                </a:pPr>
                <a:r>
                  <a:rPr sz="2100" b="1">
                    <a:latin typeface="+mn-ea"/>
                    <a:ea typeface="+mn-ea"/>
                    <a:cs typeface="仿宋"/>
                  </a:rPr>
                  <a:t>集</a:t>
                </a:r>
                <a:r>
                  <a:rPr sz="2100" b="1" spc="-11">
                    <a:latin typeface="+mn-ea"/>
                    <a:ea typeface="+mn-ea"/>
                    <a:cs typeface="仿宋"/>
                  </a:rPr>
                  <a:t>合</a:t>
                </a:r>
                <a:endParaRPr sz="2100">
                  <a:latin typeface="+mn-ea"/>
                  <a:ea typeface="+mn-ea"/>
                  <a:cs typeface="仿宋"/>
                </a:endParaRPr>
              </a:p>
            </p:txBody>
          </p:sp>
        </p:grpSp>
        <p:sp>
          <p:nvSpPr>
            <p:cNvPr id="16" name="object 3"/>
            <p:cNvSpPr txBox="1"/>
            <p:nvPr/>
          </p:nvSpPr>
          <p:spPr>
            <a:xfrm>
              <a:off x="3933528" y="813639"/>
              <a:ext cx="1590500" cy="443070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2100" b="1">
                  <a:solidFill>
                    <a:srgbClr val="0000CC"/>
                  </a:solidFill>
                  <a:latin typeface="+mn-ea"/>
                  <a:ea typeface="+mn-ea"/>
                  <a:cs typeface="仿宋"/>
                </a:rPr>
                <a:t>质点</a:t>
              </a:r>
              <a:r>
                <a:rPr lang="zh-CN" altLang="en-US" sz="2100" b="1">
                  <a:solidFill>
                    <a:srgbClr val="0000CC"/>
                  </a:solidFill>
                  <a:latin typeface="+mn-ea"/>
                  <a:ea typeface="+mn-ea"/>
                  <a:cs typeface="仿宋"/>
                </a:rPr>
                <a:t>系</a:t>
              </a:r>
              <a:endParaRPr sz="2100">
                <a:latin typeface="+mn-ea"/>
                <a:ea typeface="+mn-ea"/>
                <a:cs typeface="仿宋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38" y="1105123"/>
            <a:ext cx="2534580" cy="26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179FF4-70D6-4294-BD86-CD8DA12240EF}" type="slidenum">
              <a:rPr lang="zh-CN" altLang="en-US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23559" name="Text Box 2"/>
          <p:cNvSpPr txBox="1">
            <a:spLocks noChangeArrowheads="1"/>
          </p:cNvSpPr>
          <p:nvPr/>
        </p:nvSpPr>
        <p:spPr bwMode="auto">
          <a:xfrm>
            <a:off x="1025366" y="295751"/>
            <a:ext cx="6512084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latin typeface="Times New Roman" pitchFamily="18" charset="0"/>
              </a:rPr>
              <a:t>        </a:t>
            </a:r>
            <a:r>
              <a:rPr kumimoji="1" lang="zh-CN" altLang="en-US" sz="2100" b="1" dirty="0">
                <a:latin typeface="Times New Roman" pitchFamily="18" charset="0"/>
              </a:rPr>
              <a:t>刚体定轴转动的角加速度与它所受的</a:t>
            </a:r>
            <a:r>
              <a:rPr kumimoji="1" lang="zh-CN" altLang="en-US" sz="2100" b="1" dirty="0">
                <a:solidFill>
                  <a:srgbClr val="000066"/>
                </a:solidFill>
                <a:latin typeface="Times New Roman" pitchFamily="18" charset="0"/>
              </a:rPr>
              <a:t>合外力矩</a:t>
            </a:r>
            <a:r>
              <a:rPr kumimoji="1" lang="zh-CN" altLang="en-US" sz="2100" b="1" dirty="0">
                <a:latin typeface="Times New Roman" pitchFamily="18" charset="0"/>
              </a:rPr>
              <a:t>成正比，与刚体的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转动惯量</a:t>
            </a:r>
            <a:r>
              <a:rPr kumimoji="1" lang="zh-CN" altLang="en-US" sz="2100" b="1" dirty="0">
                <a:latin typeface="Times New Roman" pitchFamily="18" charset="0"/>
              </a:rPr>
              <a:t>成反比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——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转动定律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797094"/>
              </p:ext>
            </p:extLst>
          </p:nvPr>
        </p:nvGraphicFramePr>
        <p:xfrm>
          <a:off x="2454355" y="1524353"/>
          <a:ext cx="1245394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2" name="公式" r:id="rId3" imgW="545760" imgH="177480" progId="Equation.3">
                  <p:embed/>
                </p:oleObj>
              </mc:Choice>
              <mc:Fallback>
                <p:oleObj name="公式" r:id="rId3" imgW="545760" imgH="177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355" y="1524353"/>
                        <a:ext cx="1245394" cy="40481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DFFD2"/>
                          </a:gs>
                          <a:gs pos="50000">
                            <a:srgbClr val="FFFFFF"/>
                          </a:gs>
                          <a:gs pos="100000">
                            <a:srgbClr val="EDFFD2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5" name="AutoShape 5"/>
          <p:cNvSpPr>
            <a:spLocks noChangeArrowheads="1"/>
          </p:cNvSpPr>
          <p:nvPr/>
        </p:nvSpPr>
        <p:spPr bwMode="auto">
          <a:xfrm>
            <a:off x="1020127" y="2493928"/>
            <a:ext cx="901304" cy="552123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100" b="1" dirty="0">
                <a:solidFill>
                  <a:srgbClr val="CC0000"/>
                </a:solidFill>
                <a:ea typeface="宋体" pitchFamily="2" charset="-122"/>
              </a:rPr>
              <a:t>注意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955959" y="3811778"/>
            <a:ext cx="1882378" cy="896541"/>
            <a:chOff x="1197" y="1543"/>
            <a:chExt cx="1581" cy="753"/>
          </a:xfrm>
        </p:grpSpPr>
        <p:graphicFrame>
          <p:nvGraphicFramePr>
            <p:cNvPr id="2355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407482"/>
                </p:ext>
              </p:extLst>
            </p:nvPr>
          </p:nvGraphicFramePr>
          <p:xfrm>
            <a:off x="1893" y="1543"/>
            <a:ext cx="885" cy="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03" name="Equation" r:id="rId5" imgW="482400" imgH="393480" progId="Equation.DSMT4">
                    <p:embed/>
                  </p:oleObj>
                </mc:Choice>
                <mc:Fallback>
                  <p:oleObj name="Equation" r:id="rId5" imgW="482400" imgH="39348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3" y="1543"/>
                          <a:ext cx="885" cy="7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6" name="Rectangle 8"/>
            <p:cNvSpPr>
              <a:spLocks noChangeArrowheads="1"/>
            </p:cNvSpPr>
            <p:nvPr/>
          </p:nvSpPr>
          <p:spPr bwMode="auto">
            <a:xfrm>
              <a:off x="1197" y="1741"/>
              <a:ext cx="86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（</a:t>
              </a:r>
              <a:r>
                <a:rPr kumimoji="1" lang="en-US" altLang="zh-CN" sz="2400" b="1">
                  <a:solidFill>
                    <a:srgbClr val="CC0000"/>
                  </a:solidFill>
                  <a:latin typeface="Times New Roman" pitchFamily="18" charset="0"/>
                </a:rPr>
                <a:t>3</a:t>
              </a: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）</a:t>
              </a:r>
              <a:endParaRPr kumimoji="1" lang="zh-CN" altLang="en-US" sz="2400" b="1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955959" y="2271079"/>
            <a:ext cx="2955132" cy="847725"/>
            <a:chOff x="1206" y="2310"/>
            <a:chExt cx="2482" cy="712"/>
          </a:xfrm>
        </p:grpSpPr>
        <p:graphicFrame>
          <p:nvGraphicFramePr>
            <p:cNvPr id="2355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3695912"/>
                </p:ext>
              </p:extLst>
            </p:nvPr>
          </p:nvGraphicFramePr>
          <p:xfrm>
            <a:off x="1899" y="2310"/>
            <a:ext cx="1789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04" name="公式" r:id="rId7" imgW="1028520" imgH="393480" progId="Equation.3">
                    <p:embed/>
                  </p:oleObj>
                </mc:Choice>
                <mc:Fallback>
                  <p:oleObj name="公式" r:id="rId7" imgW="1028520" imgH="3934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9" y="2310"/>
                          <a:ext cx="1789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808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5" name="Rectangle 11"/>
            <p:cNvSpPr>
              <a:spLocks noChangeArrowheads="1"/>
            </p:cNvSpPr>
            <p:nvPr/>
          </p:nvSpPr>
          <p:spPr bwMode="auto">
            <a:xfrm>
              <a:off x="1206" y="2502"/>
              <a:ext cx="86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（</a:t>
              </a:r>
              <a:r>
                <a:rPr kumimoji="1" lang="en-US" altLang="zh-CN" sz="2400" b="1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）</a:t>
              </a:r>
              <a:endParaRPr kumimoji="1" lang="zh-CN" altLang="en-US" sz="2400" b="1">
                <a:latin typeface="Times New Roman" pitchFamily="18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951197" y="3189050"/>
            <a:ext cx="3564731" cy="475059"/>
            <a:chOff x="1188" y="1115"/>
            <a:chExt cx="2994" cy="399"/>
          </a:xfrm>
        </p:grpSpPr>
        <p:sp>
          <p:nvSpPr>
            <p:cNvPr id="23564" name="Text Box 13"/>
            <p:cNvSpPr txBox="1">
              <a:spLocks noChangeArrowheads="1"/>
            </p:cNvSpPr>
            <p:nvPr/>
          </p:nvSpPr>
          <p:spPr bwMode="auto">
            <a:xfrm>
              <a:off x="1188" y="1126"/>
              <a:ext cx="29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（</a:t>
              </a:r>
              <a:r>
                <a:rPr kumimoji="1" lang="en-US" altLang="zh-CN" sz="2400" b="1">
                  <a:solidFill>
                    <a:srgbClr val="CC0000"/>
                  </a:solidFill>
                  <a:latin typeface="Times New Roman" pitchFamily="18" charset="0"/>
                </a:rPr>
                <a:t>2</a:t>
              </a:r>
              <a:r>
                <a:rPr kumimoji="1"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）</a:t>
              </a:r>
              <a:r>
                <a:rPr kumimoji="1" lang="zh-CN" altLang="en-US" sz="2400" b="1" i="1">
                  <a:latin typeface="Times New Roman" pitchFamily="18" charset="0"/>
                </a:rPr>
                <a:t>                  </a:t>
              </a:r>
              <a:r>
                <a:rPr kumimoji="1" lang="en-US" altLang="zh-CN" sz="2400" b="1" dirty="0">
                  <a:latin typeface="Times New Roman" pitchFamily="18" charset="0"/>
                </a:rPr>
                <a:t>=</a:t>
              </a:r>
              <a:r>
                <a:rPr kumimoji="1" lang="zh-CN" altLang="en-US" sz="2400" b="1" dirty="0">
                  <a:latin typeface="Times New Roman" pitchFamily="18" charset="0"/>
                </a:rPr>
                <a:t>常量</a:t>
              </a:r>
              <a:endParaRPr kumimoji="1" lang="zh-CN" altLang="en-US" sz="2100" b="1" dirty="0">
                <a:latin typeface="Times New Roman" pitchFamily="18" charset="0"/>
              </a:endParaRPr>
            </a:p>
          </p:txBody>
        </p:sp>
        <p:graphicFrame>
          <p:nvGraphicFramePr>
            <p:cNvPr id="23555" name="Object 14"/>
            <p:cNvGraphicFramePr>
              <a:graphicFrameLocks noChangeAspect="1"/>
            </p:cNvGraphicFramePr>
            <p:nvPr/>
          </p:nvGraphicFramePr>
          <p:xfrm>
            <a:off x="1837" y="1115"/>
            <a:ext cx="122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05" name="公式" r:id="rId9" imgW="672840" imgH="177480" progId="Equation.3">
                    <p:embed/>
                  </p:oleObj>
                </mc:Choice>
                <mc:Fallback>
                  <p:oleObj name="公式" r:id="rId9" imgW="672840" imgH="1774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1115"/>
                          <a:ext cx="122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187051" y="4031996"/>
            <a:ext cx="21269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瞬时关系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/>
          <a:srcRect l="19490" r="28527"/>
          <a:stretch/>
        </p:blipFill>
        <p:spPr>
          <a:xfrm>
            <a:off x="6288644" y="2197674"/>
            <a:ext cx="2173965" cy="2382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5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7BF5-47B0-4938-8A95-E1CDC88AF00A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24581" name="Text Box 3"/>
          <p:cNvSpPr txBox="1">
            <a:spLocks noChangeArrowheads="1"/>
          </p:cNvSpPr>
          <p:nvPr/>
        </p:nvSpPr>
        <p:spPr bwMode="auto">
          <a:xfrm>
            <a:off x="1474470" y="517208"/>
            <a:ext cx="2286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r>
              <a:rPr lang="zh-CN" altLang="en-US" sz="2100" dirty="0"/>
              <a:t>三、转动惯量</a:t>
            </a:r>
          </a:p>
        </p:txBody>
      </p:sp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1677352" y="2614425"/>
            <a:ext cx="406050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kumimoji="1" lang="en-US" altLang="zh-CN" sz="2100" i="1" dirty="0">
                <a:latin typeface="Times New Roman" pitchFamily="18" charset="0"/>
              </a:rPr>
              <a:t>   J</a:t>
            </a:r>
            <a:r>
              <a:rPr kumimoji="1" lang="en-US" altLang="zh-CN" sz="2100" b="1" i="1" dirty="0">
                <a:latin typeface="Times New Roman" pitchFamily="18" charset="0"/>
              </a:rPr>
              <a:t> </a:t>
            </a:r>
            <a:r>
              <a:rPr kumimoji="1" lang="zh-CN" altLang="en-US" sz="2100" b="1" dirty="0">
                <a:latin typeface="Times New Roman" pitchFamily="18" charset="0"/>
              </a:rPr>
              <a:t>的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意义：</a:t>
            </a:r>
            <a:r>
              <a:rPr kumimoji="1" lang="zh-CN" altLang="en-US" sz="2100" b="1" dirty="0">
                <a:latin typeface="Times New Roman" pitchFamily="18" charset="0"/>
              </a:rPr>
              <a:t>转动惯</a:t>
            </a:r>
            <a:r>
              <a:rPr kumimoji="1" lang="zh-CN" altLang="en-US" sz="2100" b="1">
                <a:latin typeface="Times New Roman" pitchFamily="18" charset="0"/>
              </a:rPr>
              <a:t>性的描述</a:t>
            </a:r>
            <a:endParaRPr kumimoji="1" lang="en-US" altLang="zh-CN" sz="2100" dirty="0">
              <a:latin typeface="Times New Roman" pitchFamily="18" charset="0"/>
            </a:endParaRPr>
          </a:p>
        </p:txBody>
      </p:sp>
      <p:sp>
        <p:nvSpPr>
          <p:cNvPr id="178199" name="Text Box 23"/>
          <p:cNvSpPr txBox="1">
            <a:spLocks noChangeArrowheads="1"/>
          </p:cNvSpPr>
          <p:nvPr/>
        </p:nvSpPr>
        <p:spPr bwMode="auto">
          <a:xfrm>
            <a:off x="1677353" y="1579975"/>
            <a:ext cx="4743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kumimoji="1" lang="en-US" altLang="zh-CN" sz="2100" b="1" i="1" dirty="0">
                <a:latin typeface="Times New Roman" pitchFamily="18" charset="0"/>
              </a:rPr>
              <a:t>   </a:t>
            </a:r>
            <a:r>
              <a:rPr kumimoji="1" lang="zh-CN" altLang="en-US" sz="2100" b="1" dirty="0">
                <a:latin typeface="Times New Roman" pitchFamily="18" charset="0"/>
              </a:rPr>
              <a:t>转动惯量的单位：</a:t>
            </a:r>
            <a:r>
              <a:rPr kumimoji="1" lang="en-US" altLang="zh-CN" sz="2100" dirty="0">
                <a:latin typeface="Times New Roman" pitchFamily="18" charset="0"/>
              </a:rPr>
              <a:t>kg·m</a:t>
            </a:r>
            <a:r>
              <a:rPr kumimoji="1" lang="en-US" altLang="zh-CN" sz="2100" baseline="30000" dirty="0">
                <a:latin typeface="Times New Roman" pitchFamily="18" charset="0"/>
              </a:rPr>
              <a:t>2</a:t>
            </a:r>
            <a:endParaRPr kumimoji="1" lang="en-US" altLang="zh-CN" sz="2100" dirty="0">
              <a:latin typeface="Times New Roman" pitchFamily="18" charset="0"/>
            </a:endParaRPr>
          </a:p>
        </p:txBody>
      </p:sp>
      <p:graphicFrame>
        <p:nvGraphicFramePr>
          <p:cNvPr id="1771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08634"/>
              </p:ext>
            </p:extLst>
          </p:nvPr>
        </p:nvGraphicFramePr>
        <p:xfrm>
          <a:off x="3414712" y="434658"/>
          <a:ext cx="1770698" cy="53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1" name="公式" r:id="rId3" imgW="838080" imgH="253800" progId="Equation.3">
                  <p:embed/>
                </p:oleObj>
              </mc:Choice>
              <mc:Fallback>
                <p:oleObj name="公式" r:id="rId3" imgW="838080" imgH="253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2" y="434658"/>
                        <a:ext cx="1770698" cy="535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6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330702"/>
              </p:ext>
            </p:extLst>
          </p:nvPr>
        </p:nvGraphicFramePr>
        <p:xfrm>
          <a:off x="5092539" y="3944384"/>
          <a:ext cx="1279968" cy="501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2" name="Equation" r:id="rId5" imgW="736560" imgH="279360" progId="Equation.DSMT4">
                  <p:embed/>
                </p:oleObj>
              </mc:Choice>
              <mc:Fallback>
                <p:oleObj name="Equation" r:id="rId5" imgW="736560" imgH="27936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539" y="3944384"/>
                        <a:ext cx="1279968" cy="501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3" name="Rectangle 11"/>
          <p:cNvSpPr>
            <a:spLocks noChangeArrowheads="1"/>
          </p:cNvSpPr>
          <p:nvPr/>
        </p:nvSpPr>
        <p:spPr bwMode="auto">
          <a:xfrm>
            <a:off x="1677352" y="3944857"/>
            <a:ext cx="372546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kumimoji="1" lang="zh-CN" altLang="en-US" sz="2100" b="1" dirty="0" smtClean="0">
                <a:latin typeface="Times New Roman" pitchFamily="18" charset="0"/>
              </a:rPr>
              <a:t>  刚体上质量连续分布，则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02818" y="2027693"/>
            <a:ext cx="969689" cy="1514393"/>
            <a:chOff x="6847840" y="2512170"/>
            <a:chExt cx="1292918" cy="2019190"/>
          </a:xfrm>
        </p:grpSpPr>
        <p:graphicFrame>
          <p:nvGraphicFramePr>
            <p:cNvPr id="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3701617"/>
                </p:ext>
              </p:extLst>
            </p:nvPr>
          </p:nvGraphicFramePr>
          <p:xfrm>
            <a:off x="7157244" y="2512170"/>
            <a:ext cx="983514" cy="836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83" name="Equation" r:id="rId7" imgW="482400" imgH="393480" progId="Equation.DSMT4">
                    <p:embed/>
                  </p:oleObj>
                </mc:Choice>
                <mc:Fallback>
                  <p:oleObj name="Equation" r:id="rId7" imgW="482400" imgH="393480" progId="Equation.DSMT4">
                    <p:embed/>
                    <p:pic>
                      <p:nvPicPr>
                        <p:cNvPr id="2355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7244" y="2512170"/>
                          <a:ext cx="983514" cy="8368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6680426"/>
                </p:ext>
              </p:extLst>
            </p:nvPr>
          </p:nvGraphicFramePr>
          <p:xfrm>
            <a:off x="7157244" y="3567114"/>
            <a:ext cx="889520" cy="873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84" name="Equation" r:id="rId9" imgW="419040" imgH="393480" progId="Equation.DSMT4">
                    <p:embed/>
                  </p:oleObj>
                </mc:Choice>
                <mc:Fallback>
                  <p:oleObj name="Equation" r:id="rId9" imgW="419040" imgH="393480" progId="Equation.DSMT4">
                    <p:embed/>
                    <p:pic>
                      <p:nvPicPr>
                        <p:cNvPr id="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7244" y="3567114"/>
                          <a:ext cx="889520" cy="873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左大括号 1"/>
            <p:cNvSpPr/>
            <p:nvPr/>
          </p:nvSpPr>
          <p:spPr bwMode="auto">
            <a:xfrm>
              <a:off x="6847840" y="2702560"/>
              <a:ext cx="235940" cy="1828800"/>
            </a:xfrm>
            <a:prstGeom prst="leftBrace">
              <a:avLst>
                <a:gd name="adj1" fmla="val 5563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zh-CN" altLang="en-US" sz="1350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0" grpId="0" autoUpdateAnimBg="0"/>
      <p:bldP spid="178199" grpId="0" autoUpdateAnimBg="0"/>
      <p:bldP spid="1771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5695188" y="1509322"/>
            <a:ext cx="1846660" cy="1080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6808" name="Line 8"/>
          <p:cNvSpPr>
            <a:spLocks noChangeShapeType="1"/>
          </p:cNvSpPr>
          <p:nvPr/>
        </p:nvSpPr>
        <p:spPr bwMode="auto">
          <a:xfrm>
            <a:off x="5695187" y="1563328"/>
            <a:ext cx="21336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5705903" y="770819"/>
            <a:ext cx="285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5435631" y="1350653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7747825" y="121464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5974984" y="1188728"/>
            <a:ext cx="4333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b="1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768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551295"/>
              </p:ext>
            </p:extLst>
          </p:nvPr>
        </p:nvGraphicFramePr>
        <p:xfrm>
          <a:off x="1599010" y="2474119"/>
          <a:ext cx="2680097" cy="812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94" name="Equation" r:id="rId3" imgW="1384200" imgH="419040" progId="Equation.DSMT4">
                  <p:embed/>
                </p:oleObj>
              </mc:Choice>
              <mc:Fallback>
                <p:oleObj name="Equation" r:id="rId3" imgW="1384200" imgH="4190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9010" y="2474119"/>
                        <a:ext cx="2680097" cy="812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1163242" y="1052717"/>
            <a:ext cx="2040731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zh-CN" altLang="en-US" sz="2100" b="1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 </a:t>
            </a:r>
            <a:r>
              <a:rPr lang="zh-CN" altLang="en-US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质元质量</a:t>
            </a:r>
          </a:p>
        </p:txBody>
      </p: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1331119" y="1815666"/>
            <a:ext cx="236339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100" b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质元转动惯量</a:t>
            </a:r>
          </a:p>
        </p:txBody>
      </p:sp>
      <p:graphicFrame>
        <p:nvGraphicFramePr>
          <p:cNvPr id="76817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1289899"/>
              </p:ext>
            </p:extLst>
          </p:nvPr>
        </p:nvGraphicFramePr>
        <p:xfrm>
          <a:off x="3049084" y="1774032"/>
          <a:ext cx="1395758" cy="4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95" name="Equation" r:id="rId5" imgW="685800" imgH="203040" progId="Equation.DSMT4">
                  <p:embed/>
                </p:oleObj>
              </mc:Choice>
              <mc:Fallback>
                <p:oleObj name="Equation" r:id="rId5" imgW="685800" imgH="203040" progId="Equation.DSMT4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084" y="1774032"/>
                        <a:ext cx="1395758" cy="41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257337"/>
              </p:ext>
            </p:extLst>
          </p:nvPr>
        </p:nvGraphicFramePr>
        <p:xfrm>
          <a:off x="2889647" y="835038"/>
          <a:ext cx="1532165" cy="81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96" name="公式" r:id="rId7" imgW="736560" imgH="393480" progId="Equation.3">
                  <p:embed/>
                </p:oleObj>
              </mc:Choice>
              <mc:Fallback>
                <p:oleObj name="公式" r:id="rId7" imgW="736560" imgH="393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647" y="835038"/>
                        <a:ext cx="1532165" cy="818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9" name="Text Box 19"/>
          <p:cNvSpPr txBox="1">
            <a:spLocks noChangeArrowheads="1"/>
          </p:cNvSpPr>
          <p:nvPr/>
        </p:nvSpPr>
        <p:spPr bwMode="auto">
          <a:xfrm>
            <a:off x="6608160" y="789869"/>
            <a:ext cx="50197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</a:t>
            </a:r>
          </a:p>
        </p:txBody>
      </p:sp>
      <p:sp>
        <p:nvSpPr>
          <p:cNvPr id="76822" name="Line 22"/>
          <p:cNvSpPr>
            <a:spLocks noChangeShapeType="1"/>
          </p:cNvSpPr>
          <p:nvPr/>
        </p:nvSpPr>
        <p:spPr bwMode="auto">
          <a:xfrm>
            <a:off x="5695187" y="1002990"/>
            <a:ext cx="0" cy="10287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6823" name="Object 2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037435974"/>
              </p:ext>
            </p:extLst>
          </p:nvPr>
        </p:nvGraphicFramePr>
        <p:xfrm>
          <a:off x="1547813" y="3807619"/>
          <a:ext cx="33718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97" name="Equation" r:id="rId9" imgW="1638000" imgH="393480" progId="Equation.DSMT4">
                  <p:embed/>
                </p:oleObj>
              </mc:Choice>
              <mc:Fallback>
                <p:oleObj name="Equation" r:id="rId9" imgW="1638000" imgH="393480" progId="Equation.DSMT4">
                  <p:embed/>
                  <p:pic>
                    <p:nvPicPr>
                      <p:cNvPr id="0" name="Object 2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807619"/>
                        <a:ext cx="337185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4" name="Rectangle 24"/>
          <p:cNvSpPr>
            <a:spLocks noChangeArrowheads="1"/>
          </p:cNvSpPr>
          <p:nvPr/>
        </p:nvSpPr>
        <p:spPr bwMode="auto">
          <a:xfrm>
            <a:off x="5999955" y="1589591"/>
            <a:ext cx="300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6825" name="Rectangle 25"/>
          <p:cNvSpPr>
            <a:spLocks noChangeArrowheads="1"/>
          </p:cNvSpPr>
          <p:nvPr/>
        </p:nvSpPr>
        <p:spPr bwMode="auto">
          <a:xfrm>
            <a:off x="6083331" y="1499481"/>
            <a:ext cx="163116" cy="12144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698950" y="3429853"/>
            <a:ext cx="2279191" cy="1386464"/>
            <a:chOff x="6105079" y="3933056"/>
            <a:chExt cx="3038921" cy="1848619"/>
          </a:xfrm>
        </p:grpSpPr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6105079" y="5085184"/>
              <a:ext cx="2462213" cy="144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6105079" y="5157192"/>
              <a:ext cx="28448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7092280" y="5085184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8686800" y="4699992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b="1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7812360" y="4657725"/>
              <a:ext cx="5778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b="1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r>
                <a:rPr lang="en-US" altLang="zh-CN" b="1" i="1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endPara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19"/>
            <p:cNvSpPr txBox="1">
              <a:spLocks noChangeArrowheads="1"/>
            </p:cNvSpPr>
            <p:nvPr/>
          </p:nvSpPr>
          <p:spPr bwMode="auto">
            <a:xfrm>
              <a:off x="7270303" y="3933056"/>
              <a:ext cx="68460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</a:t>
              </a:r>
              <a:r>
                <a:rPr lang="en-US" altLang="zh-CN" b="1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itchFamily="18" charset="2"/>
                </a:rPr>
                <a:t></a:t>
              </a:r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 rot="1506048">
              <a:off x="7121354" y="4557713"/>
              <a:ext cx="501650" cy="325437"/>
            </a:xfrm>
            <a:custGeom>
              <a:avLst/>
              <a:gdLst>
                <a:gd name="T0" fmla="*/ 2147483647 w 535"/>
                <a:gd name="T1" fmla="*/ 2147483647 h 357"/>
                <a:gd name="T2" fmla="*/ 2147483647 w 535"/>
                <a:gd name="T3" fmla="*/ 2147483647 h 357"/>
                <a:gd name="T4" fmla="*/ 2147483647 w 535"/>
                <a:gd name="T5" fmla="*/ 2147483647 h 357"/>
                <a:gd name="T6" fmla="*/ 2147483647 w 535"/>
                <a:gd name="T7" fmla="*/ 2147483647 h 357"/>
                <a:gd name="T8" fmla="*/ 2147483647 w 535"/>
                <a:gd name="T9" fmla="*/ 2147483647 h 357"/>
                <a:gd name="T10" fmla="*/ 2147483647 w 535"/>
                <a:gd name="T11" fmla="*/ 2147483647 h 357"/>
                <a:gd name="T12" fmla="*/ 2147483647 w 535"/>
                <a:gd name="T13" fmla="*/ 0 h 3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5"/>
                <a:gd name="T22" fmla="*/ 0 h 357"/>
                <a:gd name="T23" fmla="*/ 535 w 535"/>
                <a:gd name="T24" fmla="*/ 357 h 3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5" h="357">
                  <a:moveTo>
                    <a:pt x="35" y="135"/>
                  </a:moveTo>
                  <a:cubicBezTo>
                    <a:pt x="17" y="170"/>
                    <a:pt x="0" y="205"/>
                    <a:pt x="20" y="240"/>
                  </a:cubicBezTo>
                  <a:cubicBezTo>
                    <a:pt x="40" y="275"/>
                    <a:pt x="98" y="333"/>
                    <a:pt x="155" y="345"/>
                  </a:cubicBezTo>
                  <a:cubicBezTo>
                    <a:pt x="212" y="357"/>
                    <a:pt x="305" y="345"/>
                    <a:pt x="365" y="315"/>
                  </a:cubicBezTo>
                  <a:cubicBezTo>
                    <a:pt x="425" y="285"/>
                    <a:pt x="495" y="212"/>
                    <a:pt x="515" y="165"/>
                  </a:cubicBezTo>
                  <a:cubicBezTo>
                    <a:pt x="535" y="118"/>
                    <a:pt x="512" y="57"/>
                    <a:pt x="485" y="30"/>
                  </a:cubicBezTo>
                  <a:cubicBezTo>
                    <a:pt x="458" y="3"/>
                    <a:pt x="404" y="1"/>
                    <a:pt x="350" y="0"/>
                  </a:cubicBezTo>
                </a:path>
              </a:pathLst>
            </a:custGeom>
            <a:noFill/>
            <a:ln w="19050" cmpd="sng">
              <a:solidFill>
                <a:srgbClr val="FF9900"/>
              </a:solidFill>
              <a:round/>
              <a:headEnd type="none" w="med" len="med"/>
              <a:tailEnd type="arrow" w="sm" len="sm"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7380312" y="4410075"/>
              <a:ext cx="0" cy="13716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7587044" y="5133975"/>
              <a:ext cx="40011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7954912" y="5072063"/>
              <a:ext cx="217488" cy="1619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 bwMode="auto">
          <a:xfrm>
            <a:off x="1143000" y="336804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1163241" y="182557"/>
            <a:ext cx="6837759" cy="428427"/>
            <a:chOff x="1163241" y="182557"/>
            <a:chExt cx="6837759" cy="428427"/>
          </a:xfrm>
        </p:grpSpPr>
        <p:sp>
          <p:nvSpPr>
            <p:cNvPr id="76806" name="Text Box 6"/>
            <p:cNvSpPr txBox="1">
              <a:spLocks noChangeArrowheads="1"/>
            </p:cNvSpPr>
            <p:nvPr/>
          </p:nvSpPr>
          <p:spPr bwMode="auto">
            <a:xfrm>
              <a:off x="1163241" y="195486"/>
              <a:ext cx="6837759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1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例</a:t>
              </a:r>
              <a:r>
                <a:rPr lang="en-US" altLang="zh-CN" sz="21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均质细棒</a:t>
              </a:r>
              <a:r>
                <a:rPr lang="en-US" altLang="zh-CN" sz="2100" b="1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r>
                <a:rPr lang="en-US" altLang="zh-CN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, </a:t>
              </a:r>
              <a:r>
                <a:rPr lang="en-US" altLang="zh-CN" sz="2100" b="1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，绕端点轴 </a:t>
              </a:r>
              <a:r>
                <a:rPr lang="en-US" altLang="zh-CN" sz="21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</a:t>
              </a:r>
              <a:r>
                <a:rPr lang="zh-CN" altLang="en-US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和质心轴 </a:t>
              </a:r>
              <a:r>
                <a:rPr lang="zh-CN" altLang="en-US" sz="21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的</a:t>
              </a:r>
              <a:r>
                <a:rPr lang="zh-CN" altLang="en-US" sz="21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转动惯量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849812" y="182557"/>
              <a:ext cx="1614491" cy="352440"/>
              <a:chOff x="4849812" y="182557"/>
              <a:chExt cx="1614491" cy="352440"/>
            </a:xfrm>
          </p:grpSpPr>
          <p:graphicFrame>
            <p:nvGraphicFramePr>
              <p:cNvPr id="33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5998106"/>
                  </p:ext>
                </p:extLst>
              </p:nvPr>
            </p:nvGraphicFramePr>
            <p:xfrm>
              <a:off x="4849812" y="271472"/>
              <a:ext cx="263525" cy="263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998" name="Equation" r:id="rId11" imgW="126720" imgH="126720" progId="Equation.DSMT4">
                      <p:embed/>
                    </p:oleObj>
                  </mc:Choice>
                  <mc:Fallback>
                    <p:oleObj name="Equation" r:id="rId11" imgW="126720" imgH="126720" progId="Equation.DSMT4">
                      <p:embed/>
                      <p:pic>
                        <p:nvPicPr>
                          <p:cNvPr id="76818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9812" y="271472"/>
                            <a:ext cx="263525" cy="263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8714087"/>
                  </p:ext>
                </p:extLst>
              </p:nvPr>
            </p:nvGraphicFramePr>
            <p:xfrm>
              <a:off x="6148390" y="182557"/>
              <a:ext cx="315913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999" name="Equation" r:id="rId13" imgW="152280" imgH="164880" progId="Equation.DSMT4">
                      <p:embed/>
                    </p:oleObj>
                  </mc:Choice>
                  <mc:Fallback>
                    <p:oleObj name="Equation" r:id="rId13" imgW="152280" imgH="164880" progId="Equation.DSMT4">
                      <p:embed/>
                      <p:pic>
                        <p:nvPicPr>
                          <p:cNvPr id="33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48390" y="182557"/>
                            <a:ext cx="315913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6814" name="Freeform 14"/>
          <p:cNvSpPr>
            <a:spLocks/>
          </p:cNvSpPr>
          <p:nvPr/>
        </p:nvSpPr>
        <p:spPr bwMode="auto">
          <a:xfrm rot="1506048">
            <a:off x="5473831" y="1084943"/>
            <a:ext cx="354752" cy="248849"/>
          </a:xfrm>
          <a:custGeom>
            <a:avLst/>
            <a:gdLst>
              <a:gd name="T0" fmla="*/ 2147483647 w 535"/>
              <a:gd name="T1" fmla="*/ 2147483647 h 357"/>
              <a:gd name="T2" fmla="*/ 2147483647 w 535"/>
              <a:gd name="T3" fmla="*/ 2147483647 h 357"/>
              <a:gd name="T4" fmla="*/ 2147483647 w 535"/>
              <a:gd name="T5" fmla="*/ 2147483647 h 357"/>
              <a:gd name="T6" fmla="*/ 2147483647 w 535"/>
              <a:gd name="T7" fmla="*/ 2147483647 h 357"/>
              <a:gd name="T8" fmla="*/ 2147483647 w 535"/>
              <a:gd name="T9" fmla="*/ 2147483647 h 357"/>
              <a:gd name="T10" fmla="*/ 2147483647 w 535"/>
              <a:gd name="T11" fmla="*/ 2147483647 h 357"/>
              <a:gd name="T12" fmla="*/ 2147483647 w 535"/>
              <a:gd name="T13" fmla="*/ 0 h 3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5"/>
              <a:gd name="T22" fmla="*/ 0 h 357"/>
              <a:gd name="T23" fmla="*/ 535 w 535"/>
              <a:gd name="T24" fmla="*/ 357 h 357"/>
              <a:gd name="connsiteX0" fmla="*/ 449 w 9562"/>
              <a:gd name="connsiteY0" fmla="*/ 3782 h 9792"/>
              <a:gd name="connsiteX1" fmla="*/ 169 w 9562"/>
              <a:gd name="connsiteY1" fmla="*/ 6723 h 9792"/>
              <a:gd name="connsiteX2" fmla="*/ 2692 w 9562"/>
              <a:gd name="connsiteY2" fmla="*/ 9664 h 9792"/>
              <a:gd name="connsiteX3" fmla="*/ 6617 w 9562"/>
              <a:gd name="connsiteY3" fmla="*/ 8824 h 9792"/>
              <a:gd name="connsiteX4" fmla="*/ 9421 w 9562"/>
              <a:gd name="connsiteY4" fmla="*/ 4622 h 9792"/>
              <a:gd name="connsiteX5" fmla="*/ 8860 w 9562"/>
              <a:gd name="connsiteY5" fmla="*/ 840 h 9792"/>
              <a:gd name="connsiteX6" fmla="*/ 6337 w 9562"/>
              <a:gd name="connsiteY6" fmla="*/ 0 h 9792"/>
              <a:gd name="connsiteX0" fmla="*/ 470 w 10000"/>
              <a:gd name="connsiteY0" fmla="*/ 3862 h 10000"/>
              <a:gd name="connsiteX1" fmla="*/ 177 w 10000"/>
              <a:gd name="connsiteY1" fmla="*/ 6866 h 10000"/>
              <a:gd name="connsiteX2" fmla="*/ 2815 w 10000"/>
              <a:gd name="connsiteY2" fmla="*/ 9869 h 10000"/>
              <a:gd name="connsiteX3" fmla="*/ 6920 w 10000"/>
              <a:gd name="connsiteY3" fmla="*/ 9011 h 10000"/>
              <a:gd name="connsiteX4" fmla="*/ 9853 w 10000"/>
              <a:gd name="connsiteY4" fmla="*/ 4720 h 10000"/>
              <a:gd name="connsiteX5" fmla="*/ 9266 w 10000"/>
              <a:gd name="connsiteY5" fmla="*/ 858 h 10000"/>
              <a:gd name="connsiteX6" fmla="*/ 6627 w 10000"/>
              <a:gd name="connsiteY6" fmla="*/ 0 h 10000"/>
              <a:gd name="connsiteX0" fmla="*/ 470 w 9853"/>
              <a:gd name="connsiteY0" fmla="*/ 3862 h 10000"/>
              <a:gd name="connsiteX1" fmla="*/ 177 w 9853"/>
              <a:gd name="connsiteY1" fmla="*/ 6866 h 10000"/>
              <a:gd name="connsiteX2" fmla="*/ 2815 w 9853"/>
              <a:gd name="connsiteY2" fmla="*/ 9869 h 10000"/>
              <a:gd name="connsiteX3" fmla="*/ 6920 w 9853"/>
              <a:gd name="connsiteY3" fmla="*/ 9011 h 10000"/>
              <a:gd name="connsiteX4" fmla="*/ 9853 w 9853"/>
              <a:gd name="connsiteY4" fmla="*/ 4720 h 10000"/>
              <a:gd name="connsiteX5" fmla="*/ 6627 w 9853"/>
              <a:gd name="connsiteY5" fmla="*/ 0 h 10000"/>
              <a:gd name="connsiteX0" fmla="*/ 477 w 10001"/>
              <a:gd name="connsiteY0" fmla="*/ 3862 h 10000"/>
              <a:gd name="connsiteX1" fmla="*/ 180 w 10001"/>
              <a:gd name="connsiteY1" fmla="*/ 6866 h 10000"/>
              <a:gd name="connsiteX2" fmla="*/ 2857 w 10001"/>
              <a:gd name="connsiteY2" fmla="*/ 9869 h 10000"/>
              <a:gd name="connsiteX3" fmla="*/ 7023 w 10001"/>
              <a:gd name="connsiteY3" fmla="*/ 9011 h 10000"/>
              <a:gd name="connsiteX4" fmla="*/ 10000 w 10001"/>
              <a:gd name="connsiteY4" fmla="*/ 4720 h 10000"/>
              <a:gd name="connsiteX5" fmla="*/ 6726 w 10001"/>
              <a:gd name="connsiteY5" fmla="*/ 0 h 10000"/>
              <a:gd name="connsiteX0" fmla="*/ 477 w 10021"/>
              <a:gd name="connsiteY0" fmla="*/ 3862 h 10000"/>
              <a:gd name="connsiteX1" fmla="*/ 180 w 10021"/>
              <a:gd name="connsiteY1" fmla="*/ 6866 h 10000"/>
              <a:gd name="connsiteX2" fmla="*/ 2857 w 10021"/>
              <a:gd name="connsiteY2" fmla="*/ 9869 h 10000"/>
              <a:gd name="connsiteX3" fmla="*/ 7023 w 10021"/>
              <a:gd name="connsiteY3" fmla="*/ 9011 h 10000"/>
              <a:gd name="connsiteX4" fmla="*/ 10000 w 10021"/>
              <a:gd name="connsiteY4" fmla="*/ 4720 h 10000"/>
              <a:gd name="connsiteX5" fmla="*/ 6726 w 10021"/>
              <a:gd name="connsiteY5" fmla="*/ 0 h 10000"/>
              <a:gd name="connsiteX0" fmla="*/ 477 w 10031"/>
              <a:gd name="connsiteY0" fmla="*/ 3862 h 10000"/>
              <a:gd name="connsiteX1" fmla="*/ 180 w 10031"/>
              <a:gd name="connsiteY1" fmla="*/ 6866 h 10000"/>
              <a:gd name="connsiteX2" fmla="*/ 2857 w 10031"/>
              <a:gd name="connsiteY2" fmla="*/ 9869 h 10000"/>
              <a:gd name="connsiteX3" fmla="*/ 7023 w 10031"/>
              <a:gd name="connsiteY3" fmla="*/ 9011 h 10000"/>
              <a:gd name="connsiteX4" fmla="*/ 10000 w 10031"/>
              <a:gd name="connsiteY4" fmla="*/ 4720 h 10000"/>
              <a:gd name="connsiteX5" fmla="*/ 6726 w 10031"/>
              <a:gd name="connsiteY5" fmla="*/ 0 h 10000"/>
              <a:gd name="connsiteX0" fmla="*/ 477 w 10029"/>
              <a:gd name="connsiteY0" fmla="*/ 3862 h 10000"/>
              <a:gd name="connsiteX1" fmla="*/ 180 w 10029"/>
              <a:gd name="connsiteY1" fmla="*/ 6866 h 10000"/>
              <a:gd name="connsiteX2" fmla="*/ 2857 w 10029"/>
              <a:gd name="connsiteY2" fmla="*/ 9869 h 10000"/>
              <a:gd name="connsiteX3" fmla="*/ 7023 w 10029"/>
              <a:gd name="connsiteY3" fmla="*/ 9011 h 10000"/>
              <a:gd name="connsiteX4" fmla="*/ 10000 w 10029"/>
              <a:gd name="connsiteY4" fmla="*/ 4720 h 10000"/>
              <a:gd name="connsiteX5" fmla="*/ 6726 w 10029"/>
              <a:gd name="connsiteY5" fmla="*/ 0 h 10000"/>
              <a:gd name="connsiteX0" fmla="*/ 477 w 10001"/>
              <a:gd name="connsiteY0" fmla="*/ 3862 h 10087"/>
              <a:gd name="connsiteX1" fmla="*/ 180 w 10001"/>
              <a:gd name="connsiteY1" fmla="*/ 6866 h 10087"/>
              <a:gd name="connsiteX2" fmla="*/ 2857 w 10001"/>
              <a:gd name="connsiteY2" fmla="*/ 9869 h 10087"/>
              <a:gd name="connsiteX3" fmla="*/ 7108 w 10001"/>
              <a:gd name="connsiteY3" fmla="*/ 9282 h 10087"/>
              <a:gd name="connsiteX4" fmla="*/ 10000 w 10001"/>
              <a:gd name="connsiteY4" fmla="*/ 4720 h 10087"/>
              <a:gd name="connsiteX5" fmla="*/ 6726 w 10001"/>
              <a:gd name="connsiteY5" fmla="*/ 0 h 10087"/>
              <a:gd name="connsiteX0" fmla="*/ 469 w 9993"/>
              <a:gd name="connsiteY0" fmla="*/ 3862 h 10412"/>
              <a:gd name="connsiteX1" fmla="*/ 172 w 9993"/>
              <a:gd name="connsiteY1" fmla="*/ 6866 h 10412"/>
              <a:gd name="connsiteX2" fmla="*/ 2752 w 9993"/>
              <a:gd name="connsiteY2" fmla="*/ 10266 h 10412"/>
              <a:gd name="connsiteX3" fmla="*/ 7100 w 9993"/>
              <a:gd name="connsiteY3" fmla="*/ 9282 h 10412"/>
              <a:gd name="connsiteX4" fmla="*/ 9992 w 9993"/>
              <a:gd name="connsiteY4" fmla="*/ 4720 h 10412"/>
              <a:gd name="connsiteX5" fmla="*/ 6718 w 9993"/>
              <a:gd name="connsiteY5" fmla="*/ 0 h 10412"/>
              <a:gd name="connsiteX0" fmla="*/ 469 w 10015"/>
              <a:gd name="connsiteY0" fmla="*/ 3709 h 10000"/>
              <a:gd name="connsiteX1" fmla="*/ 172 w 10015"/>
              <a:gd name="connsiteY1" fmla="*/ 6594 h 10000"/>
              <a:gd name="connsiteX2" fmla="*/ 2754 w 10015"/>
              <a:gd name="connsiteY2" fmla="*/ 9860 h 10000"/>
              <a:gd name="connsiteX3" fmla="*/ 7105 w 10015"/>
              <a:gd name="connsiteY3" fmla="*/ 8915 h 10000"/>
              <a:gd name="connsiteX4" fmla="*/ 9999 w 10015"/>
              <a:gd name="connsiteY4" fmla="*/ 4533 h 10000"/>
              <a:gd name="connsiteX5" fmla="*/ 6723 w 10015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5" h="10000">
                <a:moveTo>
                  <a:pt x="469" y="3709"/>
                </a:moveTo>
                <a:cubicBezTo>
                  <a:pt x="112" y="4671"/>
                  <a:pt x="-208" y="5570"/>
                  <a:pt x="172" y="6594"/>
                </a:cubicBezTo>
                <a:cubicBezTo>
                  <a:pt x="552" y="7619"/>
                  <a:pt x="1598" y="9473"/>
                  <a:pt x="2754" y="9860"/>
                </a:cubicBezTo>
                <a:cubicBezTo>
                  <a:pt x="3910" y="10247"/>
                  <a:pt x="5897" y="9802"/>
                  <a:pt x="7105" y="8915"/>
                </a:cubicBezTo>
                <a:cubicBezTo>
                  <a:pt x="8313" y="8027"/>
                  <a:pt x="9783" y="6523"/>
                  <a:pt x="9999" y="4533"/>
                </a:cubicBezTo>
                <a:cubicBezTo>
                  <a:pt x="10215" y="2543"/>
                  <a:pt x="8250" y="804"/>
                  <a:pt x="6723" y="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 type="none" w="med" len="med"/>
            <a:tailEnd type="arrow" w="sm" len="sm"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6820" name="Freeform 20"/>
          <p:cNvSpPr>
            <a:spLocks/>
          </p:cNvSpPr>
          <p:nvPr/>
        </p:nvSpPr>
        <p:spPr bwMode="auto">
          <a:xfrm rot="1506048">
            <a:off x="6431981" y="1110499"/>
            <a:ext cx="359759" cy="242397"/>
          </a:xfrm>
          <a:custGeom>
            <a:avLst/>
            <a:gdLst>
              <a:gd name="T0" fmla="*/ 2147483647 w 535"/>
              <a:gd name="T1" fmla="*/ 2147483647 h 357"/>
              <a:gd name="T2" fmla="*/ 2147483647 w 535"/>
              <a:gd name="T3" fmla="*/ 2147483647 h 357"/>
              <a:gd name="T4" fmla="*/ 2147483647 w 535"/>
              <a:gd name="T5" fmla="*/ 2147483647 h 357"/>
              <a:gd name="T6" fmla="*/ 2147483647 w 535"/>
              <a:gd name="T7" fmla="*/ 2147483647 h 357"/>
              <a:gd name="T8" fmla="*/ 2147483647 w 535"/>
              <a:gd name="T9" fmla="*/ 2147483647 h 357"/>
              <a:gd name="T10" fmla="*/ 2147483647 w 535"/>
              <a:gd name="T11" fmla="*/ 2147483647 h 357"/>
              <a:gd name="T12" fmla="*/ 2147483647 w 535"/>
              <a:gd name="T13" fmla="*/ 0 h 3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5"/>
              <a:gd name="T22" fmla="*/ 0 h 357"/>
              <a:gd name="T23" fmla="*/ 535 w 535"/>
              <a:gd name="T24" fmla="*/ 357 h 357"/>
              <a:gd name="connsiteX0" fmla="*/ 449 w 9562"/>
              <a:gd name="connsiteY0" fmla="*/ 3902 h 9912"/>
              <a:gd name="connsiteX1" fmla="*/ 169 w 9562"/>
              <a:gd name="connsiteY1" fmla="*/ 6843 h 9912"/>
              <a:gd name="connsiteX2" fmla="*/ 2692 w 9562"/>
              <a:gd name="connsiteY2" fmla="*/ 9784 h 9912"/>
              <a:gd name="connsiteX3" fmla="*/ 6617 w 9562"/>
              <a:gd name="connsiteY3" fmla="*/ 8944 h 9912"/>
              <a:gd name="connsiteX4" fmla="*/ 9421 w 9562"/>
              <a:gd name="connsiteY4" fmla="*/ 4742 h 9912"/>
              <a:gd name="connsiteX5" fmla="*/ 8860 w 9562"/>
              <a:gd name="connsiteY5" fmla="*/ 960 h 9912"/>
              <a:gd name="connsiteX6" fmla="*/ 6337 w 9562"/>
              <a:gd name="connsiteY6" fmla="*/ 120 h 9912"/>
              <a:gd name="connsiteX0" fmla="*/ 470 w 10000"/>
              <a:gd name="connsiteY0" fmla="*/ 3816 h 9879"/>
              <a:gd name="connsiteX1" fmla="*/ 177 w 10000"/>
              <a:gd name="connsiteY1" fmla="*/ 6783 h 9879"/>
              <a:gd name="connsiteX2" fmla="*/ 2815 w 10000"/>
              <a:gd name="connsiteY2" fmla="*/ 9750 h 9879"/>
              <a:gd name="connsiteX3" fmla="*/ 6920 w 10000"/>
              <a:gd name="connsiteY3" fmla="*/ 8902 h 9879"/>
              <a:gd name="connsiteX4" fmla="*/ 9853 w 10000"/>
              <a:gd name="connsiteY4" fmla="*/ 4663 h 9879"/>
              <a:gd name="connsiteX5" fmla="*/ 9266 w 10000"/>
              <a:gd name="connsiteY5" fmla="*/ 848 h 9879"/>
              <a:gd name="connsiteX6" fmla="*/ 6627 w 10000"/>
              <a:gd name="connsiteY6" fmla="*/ 0 h 9879"/>
              <a:gd name="connsiteX0" fmla="*/ 470 w 10000"/>
              <a:gd name="connsiteY0" fmla="*/ 4005 h 10142"/>
              <a:gd name="connsiteX1" fmla="*/ 177 w 10000"/>
              <a:gd name="connsiteY1" fmla="*/ 7008 h 10142"/>
              <a:gd name="connsiteX2" fmla="*/ 2815 w 10000"/>
              <a:gd name="connsiteY2" fmla="*/ 10011 h 10142"/>
              <a:gd name="connsiteX3" fmla="*/ 6920 w 10000"/>
              <a:gd name="connsiteY3" fmla="*/ 9153 h 10142"/>
              <a:gd name="connsiteX4" fmla="*/ 9853 w 10000"/>
              <a:gd name="connsiteY4" fmla="*/ 4862 h 10142"/>
              <a:gd name="connsiteX5" fmla="*/ 9266 w 10000"/>
              <a:gd name="connsiteY5" fmla="*/ 1000 h 10142"/>
              <a:gd name="connsiteX6" fmla="*/ 6627 w 10000"/>
              <a:gd name="connsiteY6" fmla="*/ 142 h 1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142">
                <a:moveTo>
                  <a:pt x="470" y="4005"/>
                </a:moveTo>
                <a:cubicBezTo>
                  <a:pt x="118" y="5005"/>
                  <a:pt x="-214" y="6006"/>
                  <a:pt x="177" y="7008"/>
                </a:cubicBezTo>
                <a:cubicBezTo>
                  <a:pt x="568" y="8008"/>
                  <a:pt x="1702" y="9668"/>
                  <a:pt x="2815" y="10011"/>
                </a:cubicBezTo>
                <a:cubicBezTo>
                  <a:pt x="3930" y="10355"/>
                  <a:pt x="5748" y="10011"/>
                  <a:pt x="6920" y="9153"/>
                </a:cubicBezTo>
                <a:cubicBezTo>
                  <a:pt x="8093" y="8295"/>
                  <a:pt x="9461" y="6206"/>
                  <a:pt x="9853" y="4862"/>
                </a:cubicBezTo>
                <a:cubicBezTo>
                  <a:pt x="10244" y="3517"/>
                  <a:pt x="9794" y="1773"/>
                  <a:pt x="9266" y="1000"/>
                </a:cubicBezTo>
                <a:cubicBezTo>
                  <a:pt x="8514" y="-494"/>
                  <a:pt x="7594" y="122"/>
                  <a:pt x="6627" y="142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 type="none" w="med" len="med"/>
            <a:tailEnd type="arrow" w="sm" len="sm"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0.10104 -1.7284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6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6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6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6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7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0" grpId="0"/>
      <p:bldP spid="76812" grpId="0"/>
      <p:bldP spid="76816" grpId="0"/>
      <p:bldP spid="76819" grpId="0" autoUpdateAnimBg="0"/>
      <p:bldP spid="76822" grpId="1" animBg="1"/>
      <p:bldP spid="76824" grpId="0"/>
      <p:bldP spid="76825" grpId="0" animBg="1"/>
      <p:bldP spid="76814" grpId="1" animBg="1"/>
      <p:bldP spid="768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5D84A-A7BD-4F99-B8D5-2D82728D26EA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182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450662"/>
              </p:ext>
            </p:extLst>
          </p:nvPr>
        </p:nvGraphicFramePr>
        <p:xfrm>
          <a:off x="3349467" y="1922860"/>
          <a:ext cx="2321719" cy="54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40" name="公式" r:id="rId3" imgW="927000" imgH="241200" progId="Equation.3">
                  <p:embed/>
                </p:oleObj>
              </mc:Choice>
              <mc:Fallback>
                <p:oleObj name="公式" r:id="rId3" imgW="92700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467" y="1922860"/>
                        <a:ext cx="2321719" cy="541734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4"/>
          <p:cNvSpPr>
            <a:spLocks noChangeArrowheads="1"/>
          </p:cNvSpPr>
          <p:nvPr/>
        </p:nvSpPr>
        <p:spPr bwMode="auto">
          <a:xfrm>
            <a:off x="1420416" y="381715"/>
            <a:ext cx="290155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四、平行轴定理</a:t>
            </a: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1486852" y="903685"/>
            <a:ext cx="6342461" cy="1546622"/>
            <a:chOff x="529" y="1023"/>
            <a:chExt cx="5327" cy="1299"/>
          </a:xfrm>
        </p:grpSpPr>
        <p:sp>
          <p:nvSpPr>
            <p:cNvPr id="27671" name="Text Box 33"/>
            <p:cNvSpPr txBox="1">
              <a:spLocks noChangeArrowheads="1"/>
            </p:cNvSpPr>
            <p:nvPr/>
          </p:nvSpPr>
          <p:spPr bwMode="auto">
            <a:xfrm>
              <a:off x="529" y="1023"/>
              <a:ext cx="5327" cy="1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2100" b="1" dirty="0">
                  <a:latin typeface="宋体" charset="-122"/>
                </a:rPr>
                <a:t>    </a:t>
              </a:r>
              <a:r>
                <a:rPr kumimoji="1" lang="zh-CN" altLang="en-US" sz="2100" b="1" dirty="0">
                  <a:latin typeface="宋体" charset="-122"/>
                </a:rPr>
                <a:t>质量为</a:t>
              </a:r>
              <a:r>
                <a:rPr kumimoji="1" lang="zh-CN" altLang="en-US" sz="2100" b="1" dirty="0">
                  <a:latin typeface="Times New Roman" pitchFamily="18" charset="0"/>
                </a:rPr>
                <a:t>     </a:t>
              </a:r>
              <a:r>
                <a:rPr kumimoji="1" lang="zh-CN" altLang="en-US" sz="2100" b="1" dirty="0">
                  <a:latin typeface="宋体" charset="-122"/>
                </a:rPr>
                <a:t>的刚体</a:t>
              </a:r>
              <a:r>
                <a:rPr kumimoji="1" lang="zh-CN" altLang="en-US" sz="2100" b="1" dirty="0">
                  <a:latin typeface="Times New Roman" pitchFamily="18" charset="0"/>
                </a:rPr>
                <a:t>，</a:t>
              </a:r>
              <a:r>
                <a:rPr kumimoji="1" lang="zh-CN" altLang="en-US" sz="2100" b="1" dirty="0">
                  <a:latin typeface="宋体" charset="-122"/>
                </a:rPr>
                <a:t>如果对过其质心</a:t>
              </a:r>
              <a:r>
                <a:rPr kumimoji="1" lang="en-US" altLang="zh-CN" sz="21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</a:t>
              </a:r>
              <a:r>
                <a:rPr kumimoji="1" lang="zh-CN" altLang="en-US" sz="2100" b="1" dirty="0">
                  <a:latin typeface="宋体" charset="-122"/>
                </a:rPr>
                <a:t>轴的转动惯量为   </a:t>
              </a:r>
              <a:r>
                <a:rPr kumimoji="1" lang="zh-CN" altLang="en-US" sz="2100" b="1" baseline="-25000" dirty="0">
                  <a:latin typeface="Times New Roman" pitchFamily="18" charset="0"/>
                </a:rPr>
                <a:t>，</a:t>
              </a:r>
              <a:r>
                <a:rPr kumimoji="1" lang="zh-CN" altLang="en-US" sz="2100" b="1" dirty="0">
                  <a:latin typeface="宋体" charset="-122"/>
                </a:rPr>
                <a:t>则对任一与该轴平行</a:t>
              </a:r>
              <a:r>
                <a:rPr kumimoji="1" lang="zh-CN" altLang="en-US" sz="2100" b="1" dirty="0">
                  <a:latin typeface="Times New Roman" pitchFamily="18" charset="0"/>
                </a:rPr>
                <a:t>，</a:t>
              </a:r>
              <a:r>
                <a:rPr kumimoji="1" lang="zh-CN" altLang="en-US" sz="2100" b="1" dirty="0">
                  <a:latin typeface="宋体" charset="-122"/>
                </a:rPr>
                <a:t>相距为</a:t>
              </a:r>
              <a:r>
                <a:rPr kumimoji="1" lang="zh-CN" altLang="en-US" sz="2100" b="1" dirty="0">
                  <a:latin typeface="Times New Roman" pitchFamily="18" charset="0"/>
                </a:rPr>
                <a:t>     </a:t>
              </a:r>
              <a:r>
                <a:rPr kumimoji="1" lang="zh-CN" altLang="en-US" sz="2100" b="1" dirty="0">
                  <a:latin typeface="宋体" charset="-122"/>
                </a:rPr>
                <a:t>的转轴 </a:t>
              </a:r>
              <a:r>
                <a:rPr kumimoji="1" lang="en-US" altLang="zh-CN" sz="2100" b="1" dirty="0">
                  <a:latin typeface="宋体" charset="-122"/>
                </a:rPr>
                <a:t/>
              </a:r>
              <a:br>
                <a:rPr kumimoji="1" lang="en-US" altLang="zh-CN" sz="2100" b="1" dirty="0">
                  <a:latin typeface="宋体" charset="-122"/>
                </a:rPr>
              </a:br>
              <a:r>
                <a:rPr kumimoji="1" lang="en-US" altLang="zh-CN" sz="2100" b="1" dirty="0">
                  <a:latin typeface="宋体" charset="-122"/>
                </a:rPr>
                <a:t>  </a:t>
              </a:r>
              <a:r>
                <a:rPr kumimoji="1" lang="zh-CN" altLang="en-US" sz="2100" b="1" dirty="0">
                  <a:latin typeface="宋体" charset="-122"/>
                </a:rPr>
                <a:t>的转动惯量</a:t>
              </a:r>
              <a:endParaRPr lang="zh-CN" altLang="en-US" sz="2100" b="1" dirty="0">
                <a:latin typeface="Times New Roman" pitchFamily="18" charset="0"/>
              </a:endParaRPr>
            </a:p>
          </p:txBody>
        </p:sp>
        <p:graphicFrame>
          <p:nvGraphicFramePr>
            <p:cNvPr id="27653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2731564"/>
                </p:ext>
              </p:extLst>
            </p:nvPr>
          </p:nvGraphicFramePr>
          <p:xfrm>
            <a:off x="1297" y="1528"/>
            <a:ext cx="313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41" name="Equation" r:id="rId5" imgW="203040" imgH="228600" progId="Equation.3">
                    <p:embed/>
                  </p:oleObj>
                </mc:Choice>
                <mc:Fallback>
                  <p:oleObj name="Equation" r:id="rId5" imgW="203040" imgH="2286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7" y="1528"/>
                          <a:ext cx="313" cy="34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177919"/>
                </p:ext>
              </p:extLst>
            </p:nvPr>
          </p:nvGraphicFramePr>
          <p:xfrm>
            <a:off x="1701" y="1142"/>
            <a:ext cx="336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42" name="Equation" r:id="rId7" imgW="164880" imgH="139680" progId="Equation.3">
                    <p:embed/>
                  </p:oleObj>
                </mc:Choice>
                <mc:Fallback>
                  <p:oleObj name="Equation" r:id="rId7" imgW="164880" imgH="1396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1142"/>
                          <a:ext cx="336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5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1948168"/>
                </p:ext>
              </p:extLst>
            </p:nvPr>
          </p:nvGraphicFramePr>
          <p:xfrm>
            <a:off x="4710" y="1493"/>
            <a:ext cx="270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43" name="Equation" r:id="rId9" imgW="139680" imgH="177480" progId="Equation.3">
                    <p:embed/>
                  </p:oleObj>
                </mc:Choice>
                <mc:Fallback>
                  <p:oleObj name="Equation" r:id="rId9" imgW="139680" imgH="17748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0" y="1493"/>
                          <a:ext cx="270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0185794"/>
                </p:ext>
              </p:extLst>
            </p:nvPr>
          </p:nvGraphicFramePr>
          <p:xfrm>
            <a:off x="606" y="1954"/>
            <a:ext cx="241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44" name="Equation" r:id="rId11" imgW="152280" imgH="177480" progId="Equation.DSMT4">
                    <p:embed/>
                  </p:oleObj>
                </mc:Choice>
                <mc:Fallback>
                  <p:oleObj name="Equation" r:id="rId11" imgW="152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1954"/>
                          <a:ext cx="241" cy="28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659" name="Group 68"/>
          <p:cNvGrpSpPr>
            <a:grpSpLocks/>
          </p:cNvGrpSpPr>
          <p:nvPr/>
        </p:nvGrpSpPr>
        <p:grpSpPr bwMode="auto">
          <a:xfrm>
            <a:off x="3406140" y="2973467"/>
            <a:ext cx="2514600" cy="1600200"/>
            <a:chOff x="3360" y="1152"/>
            <a:chExt cx="2112" cy="1344"/>
          </a:xfrm>
        </p:grpSpPr>
        <p:sp>
          <p:nvSpPr>
            <p:cNvPr id="27660" name="Rectangle 50"/>
            <p:cNvSpPr>
              <a:spLocks noChangeArrowheads="1"/>
            </p:cNvSpPr>
            <p:nvPr/>
          </p:nvSpPr>
          <p:spPr bwMode="auto">
            <a:xfrm>
              <a:off x="3360" y="1152"/>
              <a:ext cx="2112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 b="1"/>
            </a:p>
          </p:txBody>
        </p:sp>
        <p:sp>
          <p:nvSpPr>
            <p:cNvPr id="27661" name="Line 43"/>
            <p:cNvSpPr>
              <a:spLocks noChangeShapeType="1"/>
            </p:cNvSpPr>
            <p:nvPr/>
          </p:nvSpPr>
          <p:spPr bwMode="auto">
            <a:xfrm>
              <a:off x="4800" y="2160"/>
              <a:ext cx="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2" name="Line 41"/>
            <p:cNvSpPr>
              <a:spLocks noChangeShapeType="1"/>
            </p:cNvSpPr>
            <p:nvPr/>
          </p:nvSpPr>
          <p:spPr bwMode="auto">
            <a:xfrm>
              <a:off x="4272" y="216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3" name="Freeform 67"/>
            <p:cNvSpPr>
              <a:spLocks/>
            </p:cNvSpPr>
            <p:nvPr/>
          </p:nvSpPr>
          <p:spPr bwMode="auto">
            <a:xfrm>
              <a:off x="3696" y="1631"/>
              <a:ext cx="1484" cy="577"/>
            </a:xfrm>
            <a:custGeom>
              <a:avLst/>
              <a:gdLst>
                <a:gd name="T0" fmla="*/ 21 w 1533"/>
                <a:gd name="T1" fmla="*/ 126 h 697"/>
                <a:gd name="T2" fmla="*/ 103 w 1533"/>
                <a:gd name="T3" fmla="*/ 63 h 697"/>
                <a:gd name="T4" fmla="*/ 143 w 1533"/>
                <a:gd name="T5" fmla="*/ 38 h 697"/>
                <a:gd name="T6" fmla="*/ 203 w 1533"/>
                <a:gd name="T7" fmla="*/ 25 h 697"/>
                <a:gd name="T8" fmla="*/ 244 w 1533"/>
                <a:gd name="T9" fmla="*/ 12 h 697"/>
                <a:gd name="T10" fmla="*/ 305 w 1533"/>
                <a:gd name="T11" fmla="*/ 0 h 697"/>
                <a:gd name="T12" fmla="*/ 497 w 1533"/>
                <a:gd name="T13" fmla="*/ 6 h 697"/>
                <a:gd name="T14" fmla="*/ 587 w 1533"/>
                <a:gd name="T15" fmla="*/ 57 h 697"/>
                <a:gd name="T16" fmla="*/ 647 w 1533"/>
                <a:gd name="T17" fmla="*/ 70 h 697"/>
                <a:gd name="T18" fmla="*/ 1121 w 1533"/>
                <a:gd name="T19" fmla="*/ 75 h 697"/>
                <a:gd name="T20" fmla="*/ 1202 w 1533"/>
                <a:gd name="T21" fmla="*/ 82 h 697"/>
                <a:gd name="T22" fmla="*/ 1262 w 1533"/>
                <a:gd name="T23" fmla="*/ 94 h 697"/>
                <a:gd name="T24" fmla="*/ 1343 w 1533"/>
                <a:gd name="T25" fmla="*/ 138 h 697"/>
                <a:gd name="T26" fmla="*/ 1383 w 1533"/>
                <a:gd name="T27" fmla="*/ 195 h 697"/>
                <a:gd name="T28" fmla="*/ 1343 w 1533"/>
                <a:gd name="T29" fmla="*/ 272 h 697"/>
                <a:gd name="T30" fmla="*/ 1303 w 1533"/>
                <a:gd name="T31" fmla="*/ 277 h 697"/>
                <a:gd name="T32" fmla="*/ 1242 w 1533"/>
                <a:gd name="T33" fmla="*/ 290 h 697"/>
                <a:gd name="T34" fmla="*/ 1141 w 1533"/>
                <a:gd name="T35" fmla="*/ 359 h 697"/>
                <a:gd name="T36" fmla="*/ 788 w 1533"/>
                <a:gd name="T37" fmla="*/ 377 h 697"/>
                <a:gd name="T38" fmla="*/ 305 w 1533"/>
                <a:gd name="T39" fmla="*/ 384 h 697"/>
                <a:gd name="T40" fmla="*/ 264 w 1533"/>
                <a:gd name="T41" fmla="*/ 377 h 697"/>
                <a:gd name="T42" fmla="*/ 203 w 1533"/>
                <a:gd name="T43" fmla="*/ 365 h 697"/>
                <a:gd name="T44" fmla="*/ 173 w 1533"/>
                <a:gd name="T45" fmla="*/ 353 h 697"/>
                <a:gd name="T46" fmla="*/ 112 w 1533"/>
                <a:gd name="T47" fmla="*/ 340 h 697"/>
                <a:gd name="T48" fmla="*/ 21 w 1533"/>
                <a:gd name="T49" fmla="*/ 284 h 697"/>
                <a:gd name="T50" fmla="*/ 21 w 1533"/>
                <a:gd name="T51" fmla="*/ 126 h 69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3"/>
                <a:gd name="T79" fmla="*/ 0 h 697"/>
                <a:gd name="T80" fmla="*/ 1533 w 1533"/>
                <a:gd name="T81" fmla="*/ 697 h 69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3" h="697">
                  <a:moveTo>
                    <a:pt x="24" y="222"/>
                  </a:moveTo>
                  <a:cubicBezTo>
                    <a:pt x="44" y="166"/>
                    <a:pt x="52" y="131"/>
                    <a:pt x="113" y="111"/>
                  </a:cubicBezTo>
                  <a:cubicBezTo>
                    <a:pt x="128" y="96"/>
                    <a:pt x="143" y="81"/>
                    <a:pt x="158" y="66"/>
                  </a:cubicBezTo>
                  <a:cubicBezTo>
                    <a:pt x="174" y="50"/>
                    <a:pt x="203" y="54"/>
                    <a:pt x="224" y="44"/>
                  </a:cubicBezTo>
                  <a:cubicBezTo>
                    <a:pt x="239" y="37"/>
                    <a:pt x="253" y="28"/>
                    <a:pt x="269" y="22"/>
                  </a:cubicBezTo>
                  <a:cubicBezTo>
                    <a:pt x="291" y="13"/>
                    <a:pt x="336" y="0"/>
                    <a:pt x="336" y="0"/>
                  </a:cubicBezTo>
                  <a:cubicBezTo>
                    <a:pt x="406" y="4"/>
                    <a:pt x="477" y="5"/>
                    <a:pt x="547" y="11"/>
                  </a:cubicBezTo>
                  <a:cubicBezTo>
                    <a:pt x="588" y="15"/>
                    <a:pt x="621" y="74"/>
                    <a:pt x="647" y="100"/>
                  </a:cubicBezTo>
                  <a:cubicBezTo>
                    <a:pt x="663" y="116"/>
                    <a:pt x="691" y="115"/>
                    <a:pt x="713" y="122"/>
                  </a:cubicBezTo>
                  <a:cubicBezTo>
                    <a:pt x="878" y="177"/>
                    <a:pt x="1062" y="129"/>
                    <a:pt x="1236" y="133"/>
                  </a:cubicBezTo>
                  <a:cubicBezTo>
                    <a:pt x="1266" y="137"/>
                    <a:pt x="1296" y="138"/>
                    <a:pt x="1325" y="144"/>
                  </a:cubicBezTo>
                  <a:cubicBezTo>
                    <a:pt x="1348" y="149"/>
                    <a:pt x="1391" y="166"/>
                    <a:pt x="1391" y="166"/>
                  </a:cubicBezTo>
                  <a:cubicBezTo>
                    <a:pt x="1427" y="191"/>
                    <a:pt x="1444" y="220"/>
                    <a:pt x="1480" y="244"/>
                  </a:cubicBezTo>
                  <a:cubicBezTo>
                    <a:pt x="1492" y="280"/>
                    <a:pt x="1512" y="308"/>
                    <a:pt x="1525" y="344"/>
                  </a:cubicBezTo>
                  <a:cubicBezTo>
                    <a:pt x="1518" y="402"/>
                    <a:pt x="1533" y="447"/>
                    <a:pt x="1480" y="478"/>
                  </a:cubicBezTo>
                  <a:cubicBezTo>
                    <a:pt x="1467" y="486"/>
                    <a:pt x="1450" y="485"/>
                    <a:pt x="1436" y="489"/>
                  </a:cubicBezTo>
                  <a:cubicBezTo>
                    <a:pt x="1413" y="496"/>
                    <a:pt x="1369" y="511"/>
                    <a:pt x="1369" y="511"/>
                  </a:cubicBezTo>
                  <a:cubicBezTo>
                    <a:pt x="1335" y="545"/>
                    <a:pt x="1310" y="621"/>
                    <a:pt x="1258" y="633"/>
                  </a:cubicBezTo>
                  <a:cubicBezTo>
                    <a:pt x="1140" y="660"/>
                    <a:pt x="984" y="661"/>
                    <a:pt x="869" y="666"/>
                  </a:cubicBezTo>
                  <a:cubicBezTo>
                    <a:pt x="639" y="697"/>
                    <a:pt x="721" y="688"/>
                    <a:pt x="336" y="678"/>
                  </a:cubicBezTo>
                  <a:cubicBezTo>
                    <a:pt x="321" y="674"/>
                    <a:pt x="306" y="671"/>
                    <a:pt x="291" y="666"/>
                  </a:cubicBezTo>
                  <a:cubicBezTo>
                    <a:pt x="269" y="659"/>
                    <a:pt x="224" y="644"/>
                    <a:pt x="224" y="644"/>
                  </a:cubicBezTo>
                  <a:cubicBezTo>
                    <a:pt x="213" y="637"/>
                    <a:pt x="203" y="627"/>
                    <a:pt x="191" y="622"/>
                  </a:cubicBezTo>
                  <a:cubicBezTo>
                    <a:pt x="169" y="613"/>
                    <a:pt x="124" y="600"/>
                    <a:pt x="124" y="600"/>
                  </a:cubicBezTo>
                  <a:cubicBezTo>
                    <a:pt x="81" y="571"/>
                    <a:pt x="60" y="535"/>
                    <a:pt x="24" y="500"/>
                  </a:cubicBezTo>
                  <a:cubicBezTo>
                    <a:pt x="0" y="426"/>
                    <a:pt x="24" y="111"/>
                    <a:pt x="24" y="222"/>
                  </a:cubicBezTo>
                  <a:close/>
                </a:path>
              </a:pathLst>
            </a:custGeom>
            <a:gradFill rotWithShape="0">
              <a:gsLst>
                <a:gs pos="0">
                  <a:srgbClr val="67AF25"/>
                </a:gs>
                <a:gs pos="100000">
                  <a:schemeClr val="accent1"/>
                </a:gs>
              </a:gsLst>
              <a:lin ang="0" scaled="1"/>
            </a:gra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4" name="Freeform 39"/>
            <p:cNvSpPr>
              <a:spLocks/>
            </p:cNvSpPr>
            <p:nvPr/>
          </p:nvSpPr>
          <p:spPr bwMode="auto">
            <a:xfrm>
              <a:off x="3696" y="1536"/>
              <a:ext cx="1484" cy="577"/>
            </a:xfrm>
            <a:custGeom>
              <a:avLst/>
              <a:gdLst>
                <a:gd name="T0" fmla="*/ 21 w 1533"/>
                <a:gd name="T1" fmla="*/ 126 h 697"/>
                <a:gd name="T2" fmla="*/ 103 w 1533"/>
                <a:gd name="T3" fmla="*/ 63 h 697"/>
                <a:gd name="T4" fmla="*/ 143 w 1533"/>
                <a:gd name="T5" fmla="*/ 38 h 697"/>
                <a:gd name="T6" fmla="*/ 203 w 1533"/>
                <a:gd name="T7" fmla="*/ 25 h 697"/>
                <a:gd name="T8" fmla="*/ 244 w 1533"/>
                <a:gd name="T9" fmla="*/ 12 h 697"/>
                <a:gd name="T10" fmla="*/ 305 w 1533"/>
                <a:gd name="T11" fmla="*/ 0 h 697"/>
                <a:gd name="T12" fmla="*/ 497 w 1533"/>
                <a:gd name="T13" fmla="*/ 6 h 697"/>
                <a:gd name="T14" fmla="*/ 587 w 1533"/>
                <a:gd name="T15" fmla="*/ 57 h 697"/>
                <a:gd name="T16" fmla="*/ 647 w 1533"/>
                <a:gd name="T17" fmla="*/ 70 h 697"/>
                <a:gd name="T18" fmla="*/ 1121 w 1533"/>
                <a:gd name="T19" fmla="*/ 75 h 697"/>
                <a:gd name="T20" fmla="*/ 1202 w 1533"/>
                <a:gd name="T21" fmla="*/ 82 h 697"/>
                <a:gd name="T22" fmla="*/ 1262 w 1533"/>
                <a:gd name="T23" fmla="*/ 94 h 697"/>
                <a:gd name="T24" fmla="*/ 1343 w 1533"/>
                <a:gd name="T25" fmla="*/ 138 h 697"/>
                <a:gd name="T26" fmla="*/ 1383 w 1533"/>
                <a:gd name="T27" fmla="*/ 195 h 697"/>
                <a:gd name="T28" fmla="*/ 1343 w 1533"/>
                <a:gd name="T29" fmla="*/ 272 h 697"/>
                <a:gd name="T30" fmla="*/ 1303 w 1533"/>
                <a:gd name="T31" fmla="*/ 277 h 697"/>
                <a:gd name="T32" fmla="*/ 1242 w 1533"/>
                <a:gd name="T33" fmla="*/ 290 h 697"/>
                <a:gd name="T34" fmla="*/ 1141 w 1533"/>
                <a:gd name="T35" fmla="*/ 359 h 697"/>
                <a:gd name="T36" fmla="*/ 788 w 1533"/>
                <a:gd name="T37" fmla="*/ 377 h 697"/>
                <a:gd name="T38" fmla="*/ 305 w 1533"/>
                <a:gd name="T39" fmla="*/ 384 h 697"/>
                <a:gd name="T40" fmla="*/ 264 w 1533"/>
                <a:gd name="T41" fmla="*/ 377 h 697"/>
                <a:gd name="T42" fmla="*/ 203 w 1533"/>
                <a:gd name="T43" fmla="*/ 365 h 697"/>
                <a:gd name="T44" fmla="*/ 173 w 1533"/>
                <a:gd name="T45" fmla="*/ 353 h 697"/>
                <a:gd name="T46" fmla="*/ 112 w 1533"/>
                <a:gd name="T47" fmla="*/ 340 h 697"/>
                <a:gd name="T48" fmla="*/ 21 w 1533"/>
                <a:gd name="T49" fmla="*/ 284 h 697"/>
                <a:gd name="T50" fmla="*/ 21 w 1533"/>
                <a:gd name="T51" fmla="*/ 126 h 69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3"/>
                <a:gd name="T79" fmla="*/ 0 h 697"/>
                <a:gd name="T80" fmla="*/ 1533 w 1533"/>
                <a:gd name="T81" fmla="*/ 697 h 69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3" h="697">
                  <a:moveTo>
                    <a:pt x="24" y="222"/>
                  </a:moveTo>
                  <a:cubicBezTo>
                    <a:pt x="44" y="166"/>
                    <a:pt x="52" y="131"/>
                    <a:pt x="113" y="111"/>
                  </a:cubicBezTo>
                  <a:cubicBezTo>
                    <a:pt x="128" y="96"/>
                    <a:pt x="143" y="81"/>
                    <a:pt x="158" y="66"/>
                  </a:cubicBezTo>
                  <a:cubicBezTo>
                    <a:pt x="174" y="50"/>
                    <a:pt x="203" y="54"/>
                    <a:pt x="224" y="44"/>
                  </a:cubicBezTo>
                  <a:cubicBezTo>
                    <a:pt x="239" y="37"/>
                    <a:pt x="253" y="28"/>
                    <a:pt x="269" y="22"/>
                  </a:cubicBezTo>
                  <a:cubicBezTo>
                    <a:pt x="291" y="13"/>
                    <a:pt x="336" y="0"/>
                    <a:pt x="336" y="0"/>
                  </a:cubicBezTo>
                  <a:cubicBezTo>
                    <a:pt x="406" y="4"/>
                    <a:pt x="477" y="5"/>
                    <a:pt x="547" y="11"/>
                  </a:cubicBezTo>
                  <a:cubicBezTo>
                    <a:pt x="588" y="15"/>
                    <a:pt x="621" y="74"/>
                    <a:pt x="647" y="100"/>
                  </a:cubicBezTo>
                  <a:cubicBezTo>
                    <a:pt x="663" y="116"/>
                    <a:pt x="691" y="115"/>
                    <a:pt x="713" y="122"/>
                  </a:cubicBezTo>
                  <a:cubicBezTo>
                    <a:pt x="878" y="177"/>
                    <a:pt x="1062" y="129"/>
                    <a:pt x="1236" y="133"/>
                  </a:cubicBezTo>
                  <a:cubicBezTo>
                    <a:pt x="1266" y="137"/>
                    <a:pt x="1296" y="138"/>
                    <a:pt x="1325" y="144"/>
                  </a:cubicBezTo>
                  <a:cubicBezTo>
                    <a:pt x="1348" y="149"/>
                    <a:pt x="1391" y="166"/>
                    <a:pt x="1391" y="166"/>
                  </a:cubicBezTo>
                  <a:cubicBezTo>
                    <a:pt x="1427" y="191"/>
                    <a:pt x="1444" y="220"/>
                    <a:pt x="1480" y="244"/>
                  </a:cubicBezTo>
                  <a:cubicBezTo>
                    <a:pt x="1492" y="280"/>
                    <a:pt x="1512" y="308"/>
                    <a:pt x="1525" y="344"/>
                  </a:cubicBezTo>
                  <a:cubicBezTo>
                    <a:pt x="1518" y="402"/>
                    <a:pt x="1533" y="447"/>
                    <a:pt x="1480" y="478"/>
                  </a:cubicBezTo>
                  <a:cubicBezTo>
                    <a:pt x="1467" y="486"/>
                    <a:pt x="1450" y="485"/>
                    <a:pt x="1436" y="489"/>
                  </a:cubicBezTo>
                  <a:cubicBezTo>
                    <a:pt x="1413" y="496"/>
                    <a:pt x="1369" y="511"/>
                    <a:pt x="1369" y="511"/>
                  </a:cubicBezTo>
                  <a:cubicBezTo>
                    <a:pt x="1335" y="545"/>
                    <a:pt x="1310" y="621"/>
                    <a:pt x="1258" y="633"/>
                  </a:cubicBezTo>
                  <a:cubicBezTo>
                    <a:pt x="1140" y="660"/>
                    <a:pt x="984" y="661"/>
                    <a:pt x="869" y="666"/>
                  </a:cubicBezTo>
                  <a:cubicBezTo>
                    <a:pt x="639" y="697"/>
                    <a:pt x="721" y="688"/>
                    <a:pt x="336" y="678"/>
                  </a:cubicBezTo>
                  <a:cubicBezTo>
                    <a:pt x="321" y="674"/>
                    <a:pt x="306" y="671"/>
                    <a:pt x="291" y="666"/>
                  </a:cubicBezTo>
                  <a:cubicBezTo>
                    <a:pt x="269" y="659"/>
                    <a:pt x="224" y="644"/>
                    <a:pt x="224" y="644"/>
                  </a:cubicBezTo>
                  <a:cubicBezTo>
                    <a:pt x="213" y="637"/>
                    <a:pt x="203" y="627"/>
                    <a:pt x="191" y="622"/>
                  </a:cubicBezTo>
                  <a:cubicBezTo>
                    <a:pt x="169" y="613"/>
                    <a:pt x="124" y="600"/>
                    <a:pt x="124" y="600"/>
                  </a:cubicBezTo>
                  <a:cubicBezTo>
                    <a:pt x="81" y="571"/>
                    <a:pt x="60" y="535"/>
                    <a:pt x="24" y="500"/>
                  </a:cubicBezTo>
                  <a:cubicBezTo>
                    <a:pt x="0" y="426"/>
                    <a:pt x="24" y="111"/>
                    <a:pt x="24" y="222"/>
                  </a:cubicBezTo>
                  <a:close/>
                </a:path>
              </a:pathLst>
            </a:custGeom>
            <a:solidFill>
              <a:srgbClr val="CCFFCC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5" name="Line 40"/>
            <p:cNvSpPr>
              <a:spLocks noChangeShapeType="1"/>
            </p:cNvSpPr>
            <p:nvPr/>
          </p:nvSpPr>
          <p:spPr bwMode="auto">
            <a:xfrm flipV="1">
              <a:off x="4272" y="1296"/>
              <a:ext cx="0" cy="52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6" name="Line 42"/>
            <p:cNvSpPr>
              <a:spLocks noChangeShapeType="1"/>
            </p:cNvSpPr>
            <p:nvPr/>
          </p:nvSpPr>
          <p:spPr bwMode="auto">
            <a:xfrm>
              <a:off x="4800" y="1296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7651" name="Object 44"/>
            <p:cNvGraphicFramePr>
              <a:graphicFrameLocks noChangeAspect="1"/>
            </p:cNvGraphicFramePr>
            <p:nvPr/>
          </p:nvGraphicFramePr>
          <p:xfrm>
            <a:off x="4373" y="1248"/>
            <a:ext cx="31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45" name="公式" r:id="rId13" imgW="114120" imgH="139680" progId="Equation.3">
                    <p:embed/>
                  </p:oleObj>
                </mc:Choice>
                <mc:Fallback>
                  <p:oleObj name="公式" r:id="rId13" imgW="114120" imgH="13968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3" y="1248"/>
                          <a:ext cx="310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7" name="Line 45"/>
            <p:cNvSpPr>
              <a:spLocks noChangeShapeType="1"/>
            </p:cNvSpPr>
            <p:nvPr/>
          </p:nvSpPr>
          <p:spPr bwMode="auto">
            <a:xfrm>
              <a:off x="4604" y="144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8" name="Line 46"/>
            <p:cNvSpPr>
              <a:spLocks noChangeShapeType="1"/>
            </p:cNvSpPr>
            <p:nvPr/>
          </p:nvSpPr>
          <p:spPr bwMode="auto">
            <a:xfrm flipH="1">
              <a:off x="4268" y="144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9" name="Text Box 47"/>
            <p:cNvSpPr txBox="1">
              <a:spLocks noChangeArrowheads="1"/>
            </p:cNvSpPr>
            <p:nvPr/>
          </p:nvSpPr>
          <p:spPr bwMode="auto">
            <a:xfrm>
              <a:off x="3980" y="1632"/>
              <a:ext cx="28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0000FF"/>
                  </a:solidFill>
                  <a:latin typeface="Times New Roman" pitchFamily="18" charset="0"/>
                </a:rPr>
                <a:t>C</a:t>
              </a:r>
              <a:endParaRPr kumimoji="1" lang="en-US" altLang="zh-CN" sz="2100" i="1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sp>
          <p:nvSpPr>
            <p:cNvPr id="27670" name="Text Box 48"/>
            <p:cNvSpPr txBox="1">
              <a:spLocks noChangeArrowheads="1"/>
            </p:cNvSpPr>
            <p:nvPr/>
          </p:nvSpPr>
          <p:spPr bwMode="auto">
            <a:xfrm>
              <a:off x="4772" y="1680"/>
              <a:ext cx="24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FF0000"/>
                  </a:solidFill>
                  <a:latin typeface="Times New Roman" pitchFamily="18" charset="0"/>
                </a:rPr>
                <a:t>O</a:t>
              </a:r>
              <a:endParaRPr kumimoji="1" lang="en-US" altLang="zh-CN" sz="2100" i="1" dirty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7652" name="Object 49"/>
            <p:cNvGraphicFramePr>
              <a:graphicFrameLocks noChangeAspect="1"/>
            </p:cNvGraphicFramePr>
            <p:nvPr/>
          </p:nvGraphicFramePr>
          <p:xfrm>
            <a:off x="4320" y="1872"/>
            <a:ext cx="264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46" name="公式" r:id="rId15" imgW="228600" imgH="190440" progId="Equation.3">
                    <p:embed/>
                  </p:oleObj>
                </mc:Choice>
                <mc:Fallback>
                  <p:oleObj name="公式" r:id="rId15" imgW="228600" imgH="19044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872"/>
                          <a:ext cx="264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1551385" y="355997"/>
            <a:ext cx="60483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例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2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圆环绕中心轴旋转的转动惯量得计算</a:t>
            </a:r>
          </a:p>
        </p:txBody>
      </p:sp>
      <p:sp>
        <p:nvSpPr>
          <p:cNvPr id="13317" name="Oval 3"/>
          <p:cNvSpPr>
            <a:spLocks noChangeArrowheads="1"/>
          </p:cNvSpPr>
          <p:nvPr/>
        </p:nvSpPr>
        <p:spPr bwMode="auto">
          <a:xfrm>
            <a:off x="4391025" y="2906316"/>
            <a:ext cx="914400" cy="1657350"/>
          </a:xfrm>
          <a:prstGeom prst="ellips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318" name="Line 4"/>
          <p:cNvSpPr>
            <a:spLocks noChangeShapeType="1"/>
          </p:cNvSpPr>
          <p:nvPr/>
        </p:nvSpPr>
        <p:spPr bwMode="auto">
          <a:xfrm>
            <a:off x="4848225" y="3763566"/>
            <a:ext cx="12573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319" name="Line 5"/>
          <p:cNvSpPr>
            <a:spLocks noChangeShapeType="1"/>
          </p:cNvSpPr>
          <p:nvPr/>
        </p:nvSpPr>
        <p:spPr bwMode="auto">
          <a:xfrm>
            <a:off x="3762375" y="3763566"/>
            <a:ext cx="5715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 flipV="1">
            <a:off x="4848225" y="3077766"/>
            <a:ext cx="285750" cy="685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7831" name="Arc 7"/>
          <p:cNvSpPr>
            <a:spLocks/>
          </p:cNvSpPr>
          <p:nvPr/>
        </p:nvSpPr>
        <p:spPr bwMode="auto">
          <a:xfrm rot="21502273" flipH="1">
            <a:off x="4489795" y="3101786"/>
            <a:ext cx="240506" cy="258365"/>
          </a:xfrm>
          <a:custGeom>
            <a:avLst/>
            <a:gdLst>
              <a:gd name="T0" fmla="*/ 2147483647 w 19399"/>
              <a:gd name="T1" fmla="*/ 0 h 16404"/>
              <a:gd name="T2" fmla="*/ 2147483647 w 19399"/>
              <a:gd name="T3" fmla="*/ 2147483647 h 16404"/>
              <a:gd name="T4" fmla="*/ 0 w 19399"/>
              <a:gd name="T5" fmla="*/ 2147483647 h 16404"/>
              <a:gd name="T6" fmla="*/ 0 60000 65536"/>
              <a:gd name="T7" fmla="*/ 0 60000 65536"/>
              <a:gd name="T8" fmla="*/ 0 60000 65536"/>
              <a:gd name="T9" fmla="*/ 0 w 19399"/>
              <a:gd name="T10" fmla="*/ 0 h 16404"/>
              <a:gd name="T11" fmla="*/ 19399 w 19399"/>
              <a:gd name="T12" fmla="*/ 16404 h 164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99" h="16404" fill="none" extrusionOk="0">
                <a:moveTo>
                  <a:pt x="14052" y="-1"/>
                </a:moveTo>
                <a:cubicBezTo>
                  <a:pt x="16286" y="1913"/>
                  <a:pt x="18105" y="4263"/>
                  <a:pt x="19399" y="6904"/>
                </a:cubicBezTo>
              </a:path>
              <a:path w="19399" h="16404" stroke="0" extrusionOk="0">
                <a:moveTo>
                  <a:pt x="14052" y="-1"/>
                </a:moveTo>
                <a:cubicBezTo>
                  <a:pt x="16286" y="1913"/>
                  <a:pt x="18105" y="4263"/>
                  <a:pt x="19399" y="6904"/>
                </a:cubicBezTo>
                <a:lnTo>
                  <a:pt x="0" y="16404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 rot="6594877">
            <a:off x="5639395" y="3658195"/>
            <a:ext cx="376238" cy="244079"/>
          </a:xfrm>
          <a:custGeom>
            <a:avLst/>
            <a:gdLst>
              <a:gd name="T0" fmla="*/ 2147483647 w 535"/>
              <a:gd name="T1" fmla="*/ 2147483647 h 357"/>
              <a:gd name="T2" fmla="*/ 2147483647 w 535"/>
              <a:gd name="T3" fmla="*/ 2147483647 h 357"/>
              <a:gd name="T4" fmla="*/ 2147483647 w 535"/>
              <a:gd name="T5" fmla="*/ 2147483647 h 357"/>
              <a:gd name="T6" fmla="*/ 2147483647 w 535"/>
              <a:gd name="T7" fmla="*/ 2147483647 h 357"/>
              <a:gd name="T8" fmla="*/ 2147483647 w 535"/>
              <a:gd name="T9" fmla="*/ 2147483647 h 357"/>
              <a:gd name="T10" fmla="*/ 2147483647 w 535"/>
              <a:gd name="T11" fmla="*/ 2147483647 h 357"/>
              <a:gd name="T12" fmla="*/ 2147483647 w 535"/>
              <a:gd name="T13" fmla="*/ 0 h 3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5"/>
              <a:gd name="T22" fmla="*/ 0 h 357"/>
              <a:gd name="T23" fmla="*/ 535 w 535"/>
              <a:gd name="T24" fmla="*/ 357 h 3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5" h="357">
                <a:moveTo>
                  <a:pt x="35" y="135"/>
                </a:moveTo>
                <a:cubicBezTo>
                  <a:pt x="17" y="170"/>
                  <a:pt x="0" y="205"/>
                  <a:pt x="20" y="240"/>
                </a:cubicBezTo>
                <a:cubicBezTo>
                  <a:pt x="40" y="275"/>
                  <a:pt x="98" y="333"/>
                  <a:pt x="155" y="345"/>
                </a:cubicBezTo>
                <a:cubicBezTo>
                  <a:pt x="212" y="357"/>
                  <a:pt x="305" y="345"/>
                  <a:pt x="365" y="315"/>
                </a:cubicBezTo>
                <a:cubicBezTo>
                  <a:pt x="425" y="285"/>
                  <a:pt x="495" y="212"/>
                  <a:pt x="515" y="165"/>
                </a:cubicBezTo>
                <a:cubicBezTo>
                  <a:pt x="535" y="118"/>
                  <a:pt x="512" y="57"/>
                  <a:pt x="485" y="30"/>
                </a:cubicBezTo>
                <a:cubicBezTo>
                  <a:pt x="458" y="3"/>
                  <a:pt x="404" y="1"/>
                  <a:pt x="350" y="0"/>
                </a:cubicBezTo>
              </a:path>
            </a:pathLst>
          </a:custGeom>
          <a:noFill/>
          <a:ln w="19050" cmpd="sng">
            <a:solidFill>
              <a:schemeClr val="hlink"/>
            </a:solidFill>
            <a:round/>
            <a:headEnd type="none" w="med" len="med"/>
            <a:tailEnd type="arrow" w="sm" len="sm"/>
          </a:ln>
        </p:spPr>
        <p:txBody>
          <a:bodyPr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4123989" y="2867025"/>
            <a:ext cx="520924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</a:t>
            </a:r>
          </a:p>
        </p:txBody>
      </p:sp>
      <p:sp>
        <p:nvSpPr>
          <p:cNvPr id="13324" name="Text Box 10"/>
          <p:cNvSpPr txBox="1">
            <a:spLocks noChangeArrowheads="1"/>
          </p:cNvSpPr>
          <p:nvPr/>
        </p:nvSpPr>
        <p:spPr bwMode="auto">
          <a:xfrm>
            <a:off x="4676775" y="3763566"/>
            <a:ext cx="285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</a:t>
            </a:r>
          </a:p>
        </p:txBody>
      </p:sp>
      <p:graphicFrame>
        <p:nvGraphicFramePr>
          <p:cNvPr id="7783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494543"/>
              </p:ext>
            </p:extLst>
          </p:nvPr>
        </p:nvGraphicFramePr>
        <p:xfrm>
          <a:off x="2075260" y="1601391"/>
          <a:ext cx="412075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46" name="Equation" r:id="rId3" imgW="1892160" imgH="330120" progId="Equation.DSMT4">
                  <p:embed/>
                </p:oleObj>
              </mc:Choice>
              <mc:Fallback>
                <p:oleObj name="Equation" r:id="rId3" imgW="1892160" imgH="33012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5260" y="1601391"/>
                        <a:ext cx="412075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Text Box 12"/>
          <p:cNvSpPr txBox="1">
            <a:spLocks noChangeArrowheads="1"/>
          </p:cNvSpPr>
          <p:nvPr/>
        </p:nvSpPr>
        <p:spPr bwMode="auto">
          <a:xfrm>
            <a:off x="5191125" y="2963466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</a:t>
            </a:r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4619625" y="3192066"/>
            <a:ext cx="514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</a:t>
            </a:r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2124076" y="1045369"/>
            <a:ext cx="256579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转动惯量</a:t>
            </a:r>
          </a:p>
        </p:txBody>
      </p:sp>
      <p:graphicFrame>
        <p:nvGraphicFramePr>
          <p:cNvPr id="77839" name="Object 15"/>
          <p:cNvGraphicFramePr>
            <a:graphicFrameLocks/>
          </p:cNvGraphicFramePr>
          <p:nvPr/>
        </p:nvGraphicFramePr>
        <p:xfrm>
          <a:off x="3829050" y="1046560"/>
          <a:ext cx="1321594" cy="37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47" name="公式" r:id="rId5" imgW="711000" imgH="203040" progId="Equation.3">
                  <p:embed/>
                </p:oleObj>
              </mc:Choice>
              <mc:Fallback>
                <p:oleObj name="公式" r:id="rId5" imgW="711000" imgH="2030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1046560"/>
                        <a:ext cx="1321594" cy="377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1551881" y="1039416"/>
            <a:ext cx="72648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解：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 animBg="1"/>
      <p:bldP spid="77833" grpId="0" autoUpdateAnimBg="0"/>
      <p:bldP spid="778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2"/>
          <p:cNvSpPr>
            <a:spLocks noChangeArrowheads="1"/>
          </p:cNvSpPr>
          <p:nvPr/>
        </p:nvSpPr>
        <p:spPr bwMode="auto">
          <a:xfrm>
            <a:off x="1419226" y="242887"/>
            <a:ext cx="580310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例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3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求圆盘绕中心轴旋转的转动惯量的计算</a:t>
            </a:r>
          </a:p>
        </p:txBody>
      </p:sp>
      <p:graphicFrame>
        <p:nvGraphicFramePr>
          <p:cNvPr id="78851" name="Object 3"/>
          <p:cNvGraphicFramePr>
            <a:graphicFrameLocks noChangeAspect="1"/>
          </p:cNvGraphicFramePr>
          <p:nvPr/>
        </p:nvGraphicFramePr>
        <p:xfrm>
          <a:off x="3132535" y="2231232"/>
          <a:ext cx="822722" cy="1565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5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535" y="2231232"/>
                        <a:ext cx="822722" cy="1565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6212681" y="1930004"/>
            <a:ext cx="914400" cy="1657350"/>
          </a:xfrm>
          <a:prstGeom prst="ellipse">
            <a:avLst/>
          </a:prstGeom>
          <a:solidFill>
            <a:srgbClr val="008080">
              <a:alpha val="18823"/>
            </a:srgbClr>
          </a:solidFill>
          <a:ln w="222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1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53" name="Line 5"/>
          <p:cNvSpPr>
            <a:spLocks noChangeShapeType="1"/>
          </p:cNvSpPr>
          <p:nvPr/>
        </p:nvSpPr>
        <p:spPr bwMode="auto">
          <a:xfrm>
            <a:off x="6032499" y="2787254"/>
            <a:ext cx="18018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6722269" y="3250406"/>
            <a:ext cx="571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6505575" y="2718197"/>
            <a:ext cx="285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o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7012781" y="1987154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</a:t>
            </a:r>
          </a:p>
        </p:txBody>
      </p:sp>
      <p:sp>
        <p:nvSpPr>
          <p:cNvPr id="78858" name="AutoShape 10"/>
          <p:cNvSpPr>
            <a:spLocks noChangeArrowheads="1"/>
          </p:cNvSpPr>
          <p:nvPr/>
        </p:nvSpPr>
        <p:spPr bwMode="auto">
          <a:xfrm>
            <a:off x="6423422" y="2238375"/>
            <a:ext cx="514350" cy="1143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350" y="10800"/>
                </a:moveTo>
                <a:cubicBezTo>
                  <a:pt x="1350" y="16019"/>
                  <a:pt x="5581" y="20250"/>
                  <a:pt x="10800" y="20250"/>
                </a:cubicBezTo>
                <a:cubicBezTo>
                  <a:pt x="16019" y="20250"/>
                  <a:pt x="20250" y="16019"/>
                  <a:pt x="20250" y="10800"/>
                </a:cubicBezTo>
                <a:cubicBezTo>
                  <a:pt x="20250" y="5581"/>
                  <a:pt x="16019" y="1350"/>
                  <a:pt x="10800" y="1350"/>
                </a:cubicBezTo>
                <a:cubicBezTo>
                  <a:pt x="5581" y="1350"/>
                  <a:pt x="1350" y="5581"/>
                  <a:pt x="1350" y="10800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59" name="Line 11"/>
          <p:cNvSpPr>
            <a:spLocks noChangeShapeType="1"/>
          </p:cNvSpPr>
          <p:nvPr/>
        </p:nvSpPr>
        <p:spPr bwMode="auto">
          <a:xfrm>
            <a:off x="6669882" y="2787254"/>
            <a:ext cx="321469" cy="5893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60" name="Line 12"/>
          <p:cNvSpPr>
            <a:spLocks noChangeShapeType="1"/>
          </p:cNvSpPr>
          <p:nvPr/>
        </p:nvSpPr>
        <p:spPr bwMode="auto">
          <a:xfrm flipH="1" flipV="1">
            <a:off x="6667501" y="2330054"/>
            <a:ext cx="2381" cy="4572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61" name="Text Box 13"/>
          <p:cNvSpPr txBox="1">
            <a:spLocks noChangeArrowheads="1"/>
          </p:cNvSpPr>
          <p:nvPr/>
        </p:nvSpPr>
        <p:spPr bwMode="auto">
          <a:xfrm>
            <a:off x="6650832" y="2336007"/>
            <a:ext cx="283369" cy="28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</a:t>
            </a: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6219429" y="2065735"/>
            <a:ext cx="49649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</a:t>
            </a:r>
            <a:r>
              <a:rPr lang="en-US" altLang="zh-CN" sz="2100" i="1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</a:t>
            </a:r>
            <a:endParaRPr lang="en-US" altLang="zh-CN" sz="2100" i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63" name="Line 15"/>
          <p:cNvSpPr>
            <a:spLocks noChangeShapeType="1"/>
          </p:cNvSpPr>
          <p:nvPr/>
        </p:nvSpPr>
        <p:spPr bwMode="auto">
          <a:xfrm>
            <a:off x="6669881" y="2787254"/>
            <a:ext cx="114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78864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8468815"/>
              </p:ext>
            </p:extLst>
          </p:nvPr>
        </p:nvGraphicFramePr>
        <p:xfrm>
          <a:off x="1993583" y="817007"/>
          <a:ext cx="1356360" cy="402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6" name="Equation" r:id="rId5" imgW="634680" imgH="177480" progId="Equation.DSMT4">
                  <p:embed/>
                </p:oleObj>
              </mc:Choice>
              <mc:Fallback>
                <p:oleObj name="Equation" r:id="rId5" imgW="634680" imgH="177480" progId="Equation.DSMT4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83" y="817007"/>
                        <a:ext cx="1356360" cy="402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573330"/>
              </p:ext>
            </p:extLst>
          </p:nvPr>
        </p:nvGraphicFramePr>
        <p:xfrm>
          <a:off x="1529954" y="2268141"/>
          <a:ext cx="2922984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7" name="公式" r:id="rId7" imgW="1422360" imgH="393480" progId="Equation.3">
                  <p:embed/>
                </p:oleObj>
              </mc:Choice>
              <mc:Fallback>
                <p:oleObj name="公式" r:id="rId7" imgW="142236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954" y="2268141"/>
                        <a:ext cx="2922984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58158"/>
              </p:ext>
            </p:extLst>
          </p:nvPr>
        </p:nvGraphicFramePr>
        <p:xfrm>
          <a:off x="3305890" y="655321"/>
          <a:ext cx="1801415" cy="764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8" name="Equation" r:id="rId9" imgW="927000" imgH="393480" progId="Equation.DSMT4">
                  <p:embed/>
                </p:oleObj>
              </mc:Choice>
              <mc:Fallback>
                <p:oleObj name="Equation" r:id="rId9" imgW="927000" imgH="393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890" y="655321"/>
                        <a:ext cx="1801415" cy="764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7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176044"/>
              </p:ext>
            </p:extLst>
          </p:nvPr>
        </p:nvGraphicFramePr>
        <p:xfrm>
          <a:off x="3165872" y="1633538"/>
          <a:ext cx="1790700" cy="45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9" name="公式" r:id="rId11" imgW="672840" imgH="203040" progId="Equation.3">
                  <p:embed/>
                </p:oleObj>
              </mc:Choice>
              <mc:Fallback>
                <p:oleObj name="公式" r:id="rId11" imgW="672840" imgH="20304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872" y="1633538"/>
                        <a:ext cx="1790700" cy="454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1451590" y="813197"/>
            <a:ext cx="45557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解</a:t>
            </a:r>
          </a:p>
        </p:txBody>
      </p:sp>
      <p:sp>
        <p:nvSpPr>
          <p:cNvPr id="78869" name="Rectangle 21"/>
          <p:cNvSpPr>
            <a:spLocks noChangeArrowheads="1"/>
          </p:cNvSpPr>
          <p:nvPr/>
        </p:nvSpPr>
        <p:spPr bwMode="auto">
          <a:xfrm>
            <a:off x="1454467" y="4064794"/>
            <a:ext cx="6432233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    转动惯量取决于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转轴</a:t>
            </a:r>
            <a:r>
              <a:rPr lang="zh-CN" altLang="en-US" sz="2100" b="1">
                <a:latin typeface="Times New Roman" pitchFamily="18" charset="0"/>
                <a:ea typeface="宋体" pitchFamily="2" charset="-122"/>
              </a:rPr>
              <a:t>位置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、刚体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质量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及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质量分布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</a:t>
            </a:r>
            <a:endParaRPr lang="en-US" altLang="zh-CN" sz="2100" b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它反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映了刚体绕轴转动时的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惯性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。</a:t>
            </a:r>
            <a:endParaRPr lang="zh-CN" altLang="en-US" sz="2100" b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8870" name="Line 22"/>
          <p:cNvSpPr>
            <a:spLocks noChangeShapeType="1"/>
          </p:cNvSpPr>
          <p:nvPr/>
        </p:nvSpPr>
        <p:spPr bwMode="auto">
          <a:xfrm flipH="1" flipV="1">
            <a:off x="6668692" y="2010966"/>
            <a:ext cx="1190" cy="216694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stealth" w="med" len="med"/>
            <a:tailEnd/>
          </a:ln>
        </p:spPr>
        <p:txBody>
          <a:bodyPr wrap="none" anchor="ctr"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7887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62473"/>
              </p:ext>
            </p:extLst>
          </p:nvPr>
        </p:nvGraphicFramePr>
        <p:xfrm>
          <a:off x="1800225" y="3145632"/>
          <a:ext cx="1178719" cy="851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40" name="公式" r:id="rId13" imgW="545760" imgH="393480" progId="Equation.3">
                  <p:embed/>
                </p:oleObj>
              </mc:Choice>
              <mc:Fallback>
                <p:oleObj name="公式" r:id="rId13" imgW="545760" imgH="393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145632"/>
                        <a:ext cx="1178719" cy="851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7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47536"/>
              </p:ext>
            </p:extLst>
          </p:nvPr>
        </p:nvGraphicFramePr>
        <p:xfrm>
          <a:off x="5060157" y="677466"/>
          <a:ext cx="1154906" cy="746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41" name="Equation" r:id="rId15" imgW="609480" imgH="393480" progId="Equation.DSMT4">
                  <p:embed/>
                </p:oleObj>
              </mc:Choice>
              <mc:Fallback>
                <p:oleObj name="Equation" r:id="rId15" imgW="609480" imgH="39348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157" y="677466"/>
                        <a:ext cx="1154906" cy="746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73" name="Rectangle 25"/>
          <p:cNvSpPr>
            <a:spLocks noChangeArrowheads="1"/>
          </p:cNvSpPr>
          <p:nvPr/>
        </p:nvSpPr>
        <p:spPr bwMode="auto">
          <a:xfrm>
            <a:off x="1476375" y="1691878"/>
            <a:ext cx="20454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100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</a:t>
            </a:r>
            <a:r>
              <a:rPr lang="en-US" altLang="zh-CN" sz="2100" i="1" dirty="0" err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m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转动惯量</a:t>
            </a:r>
          </a:p>
        </p:txBody>
      </p:sp>
      <p:sp>
        <p:nvSpPr>
          <p:cNvPr id="78854" name="Freeform 6"/>
          <p:cNvSpPr>
            <a:spLocks/>
          </p:cNvSpPr>
          <p:nvPr/>
        </p:nvSpPr>
        <p:spPr bwMode="auto">
          <a:xfrm rot="6594877">
            <a:off x="5851323" y="2674623"/>
            <a:ext cx="376238" cy="184720"/>
          </a:xfrm>
          <a:custGeom>
            <a:avLst/>
            <a:gdLst>
              <a:gd name="T0" fmla="*/ 2147483647 w 535"/>
              <a:gd name="T1" fmla="*/ 2147483647 h 357"/>
              <a:gd name="T2" fmla="*/ 2147483647 w 535"/>
              <a:gd name="T3" fmla="*/ 2147483647 h 357"/>
              <a:gd name="T4" fmla="*/ 2147483647 w 535"/>
              <a:gd name="T5" fmla="*/ 2147483647 h 357"/>
              <a:gd name="T6" fmla="*/ 2147483647 w 535"/>
              <a:gd name="T7" fmla="*/ 2147483647 h 357"/>
              <a:gd name="T8" fmla="*/ 2147483647 w 535"/>
              <a:gd name="T9" fmla="*/ 2147483647 h 357"/>
              <a:gd name="T10" fmla="*/ 2147483647 w 535"/>
              <a:gd name="T11" fmla="*/ 2147483647 h 357"/>
              <a:gd name="T12" fmla="*/ 2147483647 w 535"/>
              <a:gd name="T13" fmla="*/ 0 h 3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5"/>
              <a:gd name="T22" fmla="*/ 0 h 357"/>
              <a:gd name="T23" fmla="*/ 535 w 535"/>
              <a:gd name="T24" fmla="*/ 357 h 3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5" h="357">
                <a:moveTo>
                  <a:pt x="35" y="135"/>
                </a:moveTo>
                <a:cubicBezTo>
                  <a:pt x="17" y="170"/>
                  <a:pt x="0" y="205"/>
                  <a:pt x="20" y="240"/>
                </a:cubicBezTo>
                <a:cubicBezTo>
                  <a:pt x="40" y="275"/>
                  <a:pt x="98" y="333"/>
                  <a:pt x="155" y="345"/>
                </a:cubicBezTo>
                <a:cubicBezTo>
                  <a:pt x="212" y="357"/>
                  <a:pt x="305" y="345"/>
                  <a:pt x="365" y="315"/>
                </a:cubicBezTo>
                <a:cubicBezTo>
                  <a:pt x="425" y="285"/>
                  <a:pt x="495" y="212"/>
                  <a:pt x="515" y="165"/>
                </a:cubicBezTo>
                <a:cubicBezTo>
                  <a:pt x="535" y="118"/>
                  <a:pt x="512" y="57"/>
                  <a:pt x="485" y="30"/>
                </a:cubicBezTo>
                <a:cubicBezTo>
                  <a:pt x="458" y="3"/>
                  <a:pt x="404" y="1"/>
                  <a:pt x="350" y="0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 type="none" w="med" len="med"/>
            <a:tailEnd type="arrow" w="sm" len="sm"/>
          </a:ln>
        </p:spPr>
        <p:txBody>
          <a:bodyPr/>
          <a:lstStyle/>
          <a:p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" dur="20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8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nimBg="1" autoUpdateAnimBg="0"/>
      <p:bldP spid="78853" grpId="0" animBg="1"/>
      <p:bldP spid="78855" grpId="0" autoUpdateAnimBg="0"/>
      <p:bldP spid="78856" grpId="0" autoUpdateAnimBg="0"/>
      <p:bldP spid="78857" grpId="0" autoUpdateAnimBg="0"/>
      <p:bldP spid="78858" grpId="0" animBg="1"/>
      <p:bldP spid="78859" grpId="0" animBg="1"/>
      <p:bldP spid="78860" grpId="0" animBg="1"/>
      <p:bldP spid="78861" grpId="0" autoUpdateAnimBg="0"/>
      <p:bldP spid="78862" grpId="0" autoUpdateAnimBg="0"/>
      <p:bldP spid="78863" grpId="0" animBg="1"/>
      <p:bldP spid="78868" grpId="0"/>
      <p:bldP spid="78869" grpId="0"/>
      <p:bldP spid="78870" grpId="0" animBg="1"/>
      <p:bldP spid="78873" grpId="0"/>
      <p:bldP spid="788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110470" y="298115"/>
            <a:ext cx="1503269" cy="2226957"/>
            <a:chOff x="1055647" y="751886"/>
            <a:chExt cx="2004359" cy="29692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510" y="751886"/>
              <a:ext cx="1941496" cy="1701947"/>
            </a:xfrm>
            <a:prstGeom prst="rect">
              <a:avLst/>
            </a:prstGeom>
          </p:spPr>
        </p:pic>
        <p:graphicFrame>
          <p:nvGraphicFramePr>
            <p:cNvPr id="9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623630"/>
                </p:ext>
              </p:extLst>
            </p:nvPr>
          </p:nvGraphicFramePr>
          <p:xfrm>
            <a:off x="1055647" y="2586099"/>
            <a:ext cx="1936750" cy="1135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91" name="Equation" r:id="rId4" imgW="672840" imgH="393480" progId="Equation.DSMT4">
                    <p:embed/>
                  </p:oleObj>
                </mc:Choice>
                <mc:Fallback>
                  <p:oleObj name="Equation" r:id="rId4" imgW="672840" imgH="393480" progId="Equation.DSMT4">
                    <p:embed/>
                    <p:pic>
                      <p:nvPicPr>
                        <p:cNvPr id="78871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5647" y="2586099"/>
                          <a:ext cx="1936750" cy="1135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5377619" y="0"/>
            <a:ext cx="1577038" cy="2228972"/>
            <a:chOff x="5414796" y="393538"/>
            <a:chExt cx="2102717" cy="297196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796" y="393538"/>
              <a:ext cx="2102717" cy="2158847"/>
            </a:xfrm>
            <a:prstGeom prst="rect">
              <a:avLst/>
            </a:prstGeom>
          </p:spPr>
        </p:pic>
        <p:graphicFrame>
          <p:nvGraphicFramePr>
            <p:cNvPr id="1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6606307"/>
                </p:ext>
              </p:extLst>
            </p:nvPr>
          </p:nvGraphicFramePr>
          <p:xfrm>
            <a:off x="5518150" y="2779712"/>
            <a:ext cx="1608138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92" name="Equation" r:id="rId7" imgW="558720" imgH="203040" progId="Equation.DSMT4">
                    <p:embed/>
                  </p:oleObj>
                </mc:Choice>
                <mc:Fallback>
                  <p:oleObj name="Equation" r:id="rId7" imgW="558720" imgH="203040" progId="Equation.DSMT4">
                    <p:embed/>
                    <p:pic>
                      <p:nvPicPr>
                        <p:cNvPr id="9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8150" y="2779712"/>
                          <a:ext cx="1608138" cy="585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/>
          <p:cNvGrpSpPr/>
          <p:nvPr/>
        </p:nvGrpSpPr>
        <p:grpSpPr>
          <a:xfrm>
            <a:off x="2033968" y="2624272"/>
            <a:ext cx="2143788" cy="2377391"/>
            <a:chOff x="829142" y="3978850"/>
            <a:chExt cx="2858384" cy="31698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142" y="3978850"/>
              <a:ext cx="2858384" cy="2020020"/>
            </a:xfrm>
            <a:prstGeom prst="rect">
              <a:avLst/>
            </a:prstGeom>
          </p:spPr>
        </p:pic>
        <p:graphicFrame>
          <p:nvGraphicFramePr>
            <p:cNvPr id="15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3354707"/>
                </p:ext>
              </p:extLst>
            </p:nvPr>
          </p:nvGraphicFramePr>
          <p:xfrm>
            <a:off x="829142" y="6013643"/>
            <a:ext cx="1936750" cy="1135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93" name="Equation" r:id="rId10" imgW="672840" imgH="393480" progId="Equation.DSMT4">
                    <p:embed/>
                  </p:oleObj>
                </mc:Choice>
                <mc:Fallback>
                  <p:oleObj name="Equation" r:id="rId10" imgW="672840" imgH="393480" progId="Equation.DSMT4">
                    <p:embed/>
                    <p:pic>
                      <p:nvPicPr>
                        <p:cNvPr id="1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142" y="6013643"/>
                          <a:ext cx="1936750" cy="1135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/>
          <p:cNvGrpSpPr/>
          <p:nvPr/>
        </p:nvGrpSpPr>
        <p:grpSpPr>
          <a:xfrm>
            <a:off x="5064206" y="2668315"/>
            <a:ext cx="2412206" cy="2281261"/>
            <a:chOff x="5089378" y="3980967"/>
            <a:chExt cx="3216275" cy="304168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7002" y="3980967"/>
              <a:ext cx="2241873" cy="2032676"/>
            </a:xfrm>
            <a:prstGeom prst="rect">
              <a:avLst/>
            </a:prstGeom>
          </p:spPr>
        </p:pic>
        <p:graphicFrame>
          <p:nvGraphicFramePr>
            <p:cNvPr id="16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8606923"/>
                </p:ext>
              </p:extLst>
            </p:nvPr>
          </p:nvGraphicFramePr>
          <p:xfrm>
            <a:off x="5089378" y="5887585"/>
            <a:ext cx="3216275" cy="1135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94" name="Equation" r:id="rId13" imgW="1117440" imgH="393480" progId="Equation.DSMT4">
                    <p:embed/>
                  </p:oleObj>
                </mc:Choice>
                <mc:Fallback>
                  <p:oleObj name="Equation" r:id="rId13" imgW="1117440" imgH="393480" progId="Equation.DSMT4">
                    <p:embed/>
                    <p:pic>
                      <p:nvPicPr>
                        <p:cNvPr id="1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378" y="5887585"/>
                          <a:ext cx="3216275" cy="1135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550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13" y="1557933"/>
            <a:ext cx="3143825" cy="2050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r="19111"/>
          <a:stretch/>
        </p:blipFill>
        <p:spPr>
          <a:xfrm>
            <a:off x="5293596" y="212883"/>
            <a:ext cx="2707405" cy="47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709612" y="383620"/>
            <a:ext cx="7529513" cy="28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rgbClr val="CC0000"/>
                </a:solidFill>
                <a:latin typeface="宋体" charset="-122"/>
              </a:rPr>
              <a:t>例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4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　一长为 </a:t>
            </a:r>
            <a:r>
              <a:rPr lang="en-US" altLang="zh-CN" sz="2100" b="1" i="1" dirty="0">
                <a:solidFill>
                  <a:srgbClr val="1C1C1C"/>
                </a:solidFill>
                <a:latin typeface="Times New Roman" pitchFamily="18" charset="0"/>
              </a:rPr>
              <a:t>l </a:t>
            </a:r>
            <a:r>
              <a:rPr lang="zh-CN" altLang="en-US" sz="2100" b="1" i="1" dirty="0">
                <a:solidFill>
                  <a:srgbClr val="1C1C1C"/>
                </a:solidFill>
                <a:latin typeface="Times New Roman" pitchFamily="18" charset="0"/>
              </a:rPr>
              <a:t>、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质量为 </a:t>
            </a:r>
            <a:r>
              <a:rPr lang="en-US" altLang="zh-CN" sz="2100" b="1" i="1" dirty="0">
                <a:solidFill>
                  <a:srgbClr val="1C1C1C"/>
                </a:solidFill>
                <a:latin typeface="Times New Roman" pitchFamily="18" charset="0"/>
              </a:rPr>
              <a:t>m 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匀质细杆竖直放置，其下端与一固定铰链</a:t>
            </a:r>
            <a:r>
              <a:rPr lang="en-US" altLang="zh-CN" sz="2100" i="1" dirty="0">
                <a:solidFill>
                  <a:srgbClr val="1C1C1C"/>
                </a:solidFill>
                <a:latin typeface="Times New Roman" pitchFamily="18" charset="0"/>
              </a:rPr>
              <a:t>O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相接，并可绕其转动．</a:t>
            </a:r>
            <a:r>
              <a:rPr lang="zh-CN" altLang="en-US" sz="2100" b="1" dirty="0">
                <a:solidFill>
                  <a:srgbClr val="1C1C1C"/>
                </a:solidFill>
              </a:rPr>
              <a:t>由于此竖直放置的细杆处于非稳定平衡状态，当其受到微小扰动时，细杆将在重力作用下由静止开始绕铰链</a:t>
            </a:r>
            <a:r>
              <a:rPr lang="en-US" altLang="zh-CN" sz="2100" i="1" dirty="0">
                <a:solidFill>
                  <a:srgbClr val="1C1C1C"/>
                </a:solidFill>
                <a:latin typeface="Times New Roman" pitchFamily="18" charset="0"/>
              </a:rPr>
              <a:t>O </a:t>
            </a:r>
            <a:r>
              <a:rPr lang="zh-CN" altLang="en-US" sz="2100" b="1" dirty="0">
                <a:solidFill>
                  <a:srgbClr val="1C1C1C"/>
                </a:solidFill>
              </a:rPr>
              <a:t>转动．</a:t>
            </a:r>
            <a:endParaRPr lang="en-US" altLang="zh-CN" sz="2100" b="1" dirty="0">
              <a:solidFill>
                <a:srgbClr val="1C1C1C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rgbClr val="CC0000"/>
                </a:solidFill>
              </a:rPr>
              <a:t>求：</a:t>
            </a:r>
            <a:r>
              <a:rPr lang="zh-CN" altLang="en-US" sz="2100" b="1" dirty="0">
                <a:solidFill>
                  <a:srgbClr val="1C1C1C"/>
                </a:solidFill>
              </a:rPr>
              <a:t>细杆转动到与竖直线</a:t>
            </a:r>
            <a:endParaRPr lang="en-US" altLang="zh-CN" sz="2100" b="1" dirty="0">
              <a:solidFill>
                <a:srgbClr val="1C1C1C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rgbClr val="1C1C1C"/>
                </a:solidFill>
              </a:rPr>
              <a:t>成   角时的角加速度和角速度．</a:t>
            </a:r>
          </a:p>
          <a:p>
            <a:pPr>
              <a:lnSpc>
                <a:spcPct val="120000"/>
              </a:lnSpc>
            </a:pPr>
            <a:endParaRPr lang="zh-CN" altLang="en-US" sz="2100" b="1" dirty="0">
              <a:solidFill>
                <a:srgbClr val="1C1C1C"/>
              </a:solidFill>
            </a:endParaRPr>
          </a:p>
        </p:txBody>
      </p:sp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3E8822-FABF-4650-B68C-99972073D886}" type="slidenum">
              <a:rPr lang="zh-CN" altLang="en-US"/>
              <a:pPr>
                <a:defRPr/>
              </a:pPr>
              <a:t>28</a:t>
            </a:fld>
            <a:endParaRPr lang="en-US" altLang="zh-CN"/>
          </a:p>
        </p:txBody>
      </p:sp>
      <p:graphicFrame>
        <p:nvGraphicFramePr>
          <p:cNvPr id="3789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8769"/>
              </p:ext>
            </p:extLst>
          </p:nvPr>
        </p:nvGraphicFramePr>
        <p:xfrm>
          <a:off x="1036082" y="2354580"/>
          <a:ext cx="284559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0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082" y="2354580"/>
                        <a:ext cx="284559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00" y="2354580"/>
            <a:ext cx="2161420" cy="221602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21D172-FE2A-4573-940B-DEDA51A572B4}" type="slidenum">
              <a:rPr lang="zh-CN" altLang="en-US"/>
              <a:pPr>
                <a:defRPr/>
              </a:pPr>
              <a:t>29</a:t>
            </a:fld>
            <a:endParaRPr lang="en-US" altLang="zh-CN"/>
          </a:p>
        </p:txBody>
      </p:sp>
      <p:grpSp>
        <p:nvGrpSpPr>
          <p:cNvPr id="38920" name="Group 2"/>
          <p:cNvGrpSpPr>
            <a:grpSpLocks/>
          </p:cNvGrpSpPr>
          <p:nvPr/>
        </p:nvGrpSpPr>
        <p:grpSpPr bwMode="auto">
          <a:xfrm>
            <a:off x="1395175" y="518161"/>
            <a:ext cx="6011466" cy="867966"/>
            <a:chOff x="349" y="609"/>
            <a:chExt cx="5049" cy="729"/>
          </a:xfrm>
        </p:grpSpPr>
        <p:sp>
          <p:nvSpPr>
            <p:cNvPr id="38939" name="Text Box 3"/>
            <p:cNvSpPr txBox="1">
              <a:spLocks noChangeArrowheads="1"/>
            </p:cNvSpPr>
            <p:nvPr/>
          </p:nvSpPr>
          <p:spPr bwMode="auto">
            <a:xfrm>
              <a:off x="349" y="609"/>
              <a:ext cx="5049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解</a:t>
              </a:r>
              <a:r>
                <a:rPr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: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 细杆受重力和铰链对细杆的约束力     作用，</a:t>
              </a:r>
              <a:endParaRPr lang="en-US" altLang="zh-CN" sz="2100" b="1" dirty="0">
                <a:solidFill>
                  <a:srgbClr val="1C1C1C"/>
                </a:solidFill>
                <a:latin typeface="Times New Roman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    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由转动定律得：</a:t>
              </a:r>
            </a:p>
          </p:txBody>
        </p:sp>
        <p:graphicFrame>
          <p:nvGraphicFramePr>
            <p:cNvPr id="3891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780847"/>
                </p:ext>
              </p:extLst>
            </p:nvPr>
          </p:nvGraphicFramePr>
          <p:xfrm>
            <a:off x="4122" y="632"/>
            <a:ext cx="309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76" name="Equation" r:id="rId3" imgW="203040" imgH="241200" progId="Equation.3">
                    <p:embed/>
                  </p:oleObj>
                </mc:Choice>
                <mc:Fallback>
                  <p:oleObj name="Equation" r:id="rId3" imgW="203040" imgH="24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2" y="632"/>
                          <a:ext cx="309" cy="36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5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31338"/>
              </p:ext>
            </p:extLst>
          </p:nvPr>
        </p:nvGraphicFramePr>
        <p:xfrm>
          <a:off x="1850947" y="1562339"/>
          <a:ext cx="1966674" cy="73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" name="Equation" r:id="rId5" imgW="1054080" imgH="393480" progId="Equation.3">
                  <p:embed/>
                </p:oleObj>
              </mc:Choice>
              <mc:Fallback>
                <p:oleObj name="Equation" r:id="rId5" imgW="10540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947" y="1562339"/>
                        <a:ext cx="1966674" cy="7348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825943" y="2640567"/>
            <a:ext cx="1751410" cy="711994"/>
            <a:chOff x="793" y="3037"/>
            <a:chExt cx="1471" cy="598"/>
          </a:xfrm>
        </p:grpSpPr>
        <p:sp>
          <p:nvSpPr>
            <p:cNvPr id="38938" name="Text Box 7"/>
            <p:cNvSpPr txBox="1">
              <a:spLocks noChangeArrowheads="1"/>
            </p:cNvSpPr>
            <p:nvPr/>
          </p:nvSpPr>
          <p:spPr bwMode="auto">
            <a:xfrm>
              <a:off x="793" y="3171"/>
              <a:ext cx="69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其中</a:t>
              </a:r>
            </a:p>
          </p:txBody>
        </p:sp>
        <p:graphicFrame>
          <p:nvGraphicFramePr>
            <p:cNvPr id="3891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7538576"/>
                </p:ext>
              </p:extLst>
            </p:nvPr>
          </p:nvGraphicFramePr>
          <p:xfrm>
            <a:off x="1334" y="3037"/>
            <a:ext cx="930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78" name="Equation" r:id="rId7" imgW="622080" imgH="393480" progId="Equation.DSMT4">
                    <p:embed/>
                  </p:oleObj>
                </mc:Choice>
                <mc:Fallback>
                  <p:oleObj name="Equation" r:id="rId7" imgW="622080" imgH="39348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4" y="3037"/>
                          <a:ext cx="930" cy="59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FF00FF"/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836659" y="3778807"/>
            <a:ext cx="2288381" cy="792956"/>
            <a:chOff x="3107" y="3017"/>
            <a:chExt cx="1922" cy="666"/>
          </a:xfrm>
        </p:grpSpPr>
        <p:sp>
          <p:nvSpPr>
            <p:cNvPr id="38937" name="Text Box 10"/>
            <p:cNvSpPr txBox="1">
              <a:spLocks noChangeArrowheads="1"/>
            </p:cNvSpPr>
            <p:nvPr/>
          </p:nvSpPr>
          <p:spPr bwMode="auto">
            <a:xfrm>
              <a:off x="3107" y="3169"/>
              <a:ext cx="6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解得</a:t>
              </a:r>
            </a:p>
          </p:txBody>
        </p:sp>
        <p:graphicFrame>
          <p:nvGraphicFramePr>
            <p:cNvPr id="38916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221898"/>
                </p:ext>
              </p:extLst>
            </p:nvPr>
          </p:nvGraphicFramePr>
          <p:xfrm>
            <a:off x="3701" y="3017"/>
            <a:ext cx="1328" cy="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79" name="Equation" r:id="rId9" imgW="787320" imgH="393480" progId="Equation.3">
                    <p:embed/>
                  </p:oleObj>
                </mc:Choice>
                <mc:Fallback>
                  <p:oleObj name="Equation" r:id="rId9" imgW="787320" imgH="39348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1" y="3017"/>
                          <a:ext cx="1328" cy="66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6554" y="1854200"/>
            <a:ext cx="2519606" cy="25832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42E773-1864-4E08-9C1E-8ED68CA33E2A}" type="slidenum">
              <a:rPr lang="zh-CN" altLang="en-US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494235" y="1156098"/>
            <a:ext cx="6016228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刚体：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在外力作用下，形状和大小都不发生变化的物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</a:rPr>
              <a:t>体．</a:t>
            </a:r>
            <a:endParaRPr kumimoji="1" lang="en-US" altLang="zh-CN" sz="2100" b="1" dirty="0">
              <a:solidFill>
                <a:srgbClr val="000000"/>
              </a:solidFill>
              <a:latin typeface="宋体" charset="-122"/>
            </a:endParaRP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2088357" y="4030266"/>
            <a:ext cx="486013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刚体的运动形式：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</a:rPr>
              <a:t>平动、转动．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055019" y="2715819"/>
            <a:ext cx="5669756" cy="867966"/>
            <a:chOff x="793" y="1910"/>
            <a:chExt cx="4762" cy="729"/>
          </a:xfrm>
        </p:grpSpPr>
        <p:sp>
          <p:nvSpPr>
            <p:cNvPr id="55303" name="Text Box 12"/>
            <p:cNvSpPr txBox="1">
              <a:spLocks noChangeArrowheads="1"/>
            </p:cNvSpPr>
            <p:nvPr/>
          </p:nvSpPr>
          <p:spPr bwMode="auto">
            <a:xfrm>
              <a:off x="1451" y="1910"/>
              <a:ext cx="4104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⑴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刚体是理想模型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⑵ 刚体模型是为简化问题引进的．</a:t>
              </a:r>
            </a:p>
          </p:txBody>
        </p:sp>
        <p:sp>
          <p:nvSpPr>
            <p:cNvPr id="55304" name="Text Box 13"/>
            <p:cNvSpPr txBox="1">
              <a:spLocks noChangeArrowheads="1"/>
            </p:cNvSpPr>
            <p:nvPr/>
          </p:nvSpPr>
          <p:spPr bwMode="auto">
            <a:xfrm>
              <a:off x="793" y="1933"/>
              <a:ext cx="108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100" b="1">
                  <a:solidFill>
                    <a:srgbClr val="CC0000"/>
                  </a:solidFill>
                  <a:latin typeface="宋体" charset="-122"/>
                </a:rPr>
                <a:t>说明：</a:t>
              </a:r>
            </a:p>
          </p:txBody>
        </p:sp>
      </p:grpSp>
      <p:sp>
        <p:nvSpPr>
          <p:cNvPr id="55302" name="Text Box 18"/>
          <p:cNvSpPr txBox="1">
            <a:spLocks noChangeArrowheads="1"/>
          </p:cNvSpPr>
          <p:nvPr/>
        </p:nvSpPr>
        <p:spPr bwMode="auto">
          <a:xfrm>
            <a:off x="3318273" y="321469"/>
            <a:ext cx="243125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Char char="u"/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几个概念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A19EB4-8299-4EB6-8366-46ED9631A439}" type="slidenum">
              <a:rPr lang="zh-CN" altLang="en-US"/>
              <a:pPr>
                <a:defRPr/>
              </a:pPr>
              <a:t>30</a:t>
            </a:fld>
            <a:endParaRPr lang="en-US" altLang="zh-CN"/>
          </a:p>
        </p:txBody>
      </p:sp>
      <p:graphicFrame>
        <p:nvGraphicFramePr>
          <p:cNvPr id="4270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004415"/>
              </p:ext>
            </p:extLst>
          </p:nvPr>
        </p:nvGraphicFramePr>
        <p:xfrm>
          <a:off x="1745695" y="870824"/>
          <a:ext cx="2066397" cy="762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6" name="公式" r:id="rId3" imgW="1066680" imgH="393480" progId="Equation.3">
                  <p:embed/>
                </p:oleObj>
              </mc:Choice>
              <mc:Fallback>
                <p:oleObj name="公式" r:id="rId3" imgW="10666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695" y="870824"/>
                        <a:ext cx="2066397" cy="7622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3"/>
          <p:cNvSpPr txBox="1">
            <a:spLocks noChangeArrowheads="1"/>
          </p:cNvSpPr>
          <p:nvPr/>
        </p:nvSpPr>
        <p:spPr bwMode="auto">
          <a:xfrm>
            <a:off x="1448991" y="404812"/>
            <a:ext cx="280630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由角加速度的定义</a:t>
            </a:r>
          </a:p>
        </p:txBody>
      </p:sp>
      <p:sp>
        <p:nvSpPr>
          <p:cNvPr id="427012" name="Text Box 4"/>
          <p:cNvSpPr txBox="1">
            <a:spLocks noChangeArrowheads="1"/>
          </p:cNvSpPr>
          <p:nvPr/>
        </p:nvSpPr>
        <p:spPr bwMode="auto">
          <a:xfrm>
            <a:off x="1566387" y="3284935"/>
            <a:ext cx="4936331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对上式积分，利用初始条件，</a:t>
            </a:r>
          </a:p>
        </p:txBody>
      </p:sp>
      <p:graphicFrame>
        <p:nvGraphicFramePr>
          <p:cNvPr id="4270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672821"/>
              </p:ext>
            </p:extLst>
          </p:nvPr>
        </p:nvGraphicFramePr>
        <p:xfrm>
          <a:off x="3859054" y="855583"/>
          <a:ext cx="913502" cy="75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17" name="公式" r:id="rId5" imgW="495000" imgH="393480" progId="Equation.3">
                  <p:embed/>
                </p:oleObj>
              </mc:Choice>
              <mc:Fallback>
                <p:oleObj name="公式" r:id="rId5" imgW="4950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054" y="855583"/>
                        <a:ext cx="913502" cy="75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592342" y="3909300"/>
            <a:ext cx="3067050" cy="877491"/>
            <a:chOff x="340" y="3051"/>
            <a:chExt cx="2576" cy="737"/>
          </a:xfrm>
        </p:grpSpPr>
        <p:graphicFrame>
          <p:nvGraphicFramePr>
            <p:cNvPr id="39942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2008502"/>
                </p:ext>
              </p:extLst>
            </p:nvPr>
          </p:nvGraphicFramePr>
          <p:xfrm>
            <a:off x="1079" y="3051"/>
            <a:ext cx="1837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8" name="公式" r:id="rId7" imgW="1231560" imgH="444240" progId="Equation.3">
                    <p:embed/>
                  </p:oleObj>
                </mc:Choice>
                <mc:Fallback>
                  <p:oleObj name="公式" r:id="rId7" imgW="1231560" imgH="4442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3051"/>
                          <a:ext cx="1837" cy="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340" y="3237"/>
              <a:ext cx="83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1C1C1C"/>
                  </a:solidFill>
                </a:rPr>
                <a:t>解得：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504713" y="1913573"/>
            <a:ext cx="2775347" cy="1153715"/>
            <a:chOff x="367" y="2087"/>
            <a:chExt cx="2331" cy="969"/>
          </a:xfrm>
        </p:grpSpPr>
        <p:graphicFrame>
          <p:nvGraphicFramePr>
            <p:cNvPr id="39941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05536"/>
                </p:ext>
              </p:extLst>
            </p:nvPr>
          </p:nvGraphicFramePr>
          <p:xfrm>
            <a:off x="606" y="2405"/>
            <a:ext cx="2092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9" name="公式" r:id="rId9" imgW="1143000" imgH="393480" progId="Equation.3">
                    <p:embed/>
                  </p:oleObj>
                </mc:Choice>
                <mc:Fallback>
                  <p:oleObj name="公式" r:id="rId9" imgW="1143000" imgH="3934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2405"/>
                          <a:ext cx="2092" cy="65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0" name="Text Box 28"/>
            <p:cNvSpPr txBox="1">
              <a:spLocks noChangeArrowheads="1"/>
            </p:cNvSpPr>
            <p:nvPr/>
          </p:nvSpPr>
          <p:spPr bwMode="auto">
            <a:xfrm>
              <a:off x="367" y="2087"/>
              <a:ext cx="118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100" b="1" dirty="0"/>
                <a:t>整理得</a:t>
              </a:r>
            </a:p>
          </p:txBody>
        </p:sp>
      </p:grpSp>
      <p:graphicFrame>
        <p:nvGraphicFramePr>
          <p:cNvPr id="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717519"/>
              </p:ext>
            </p:extLst>
          </p:nvPr>
        </p:nvGraphicFramePr>
        <p:xfrm>
          <a:off x="6041470" y="852727"/>
          <a:ext cx="1581150" cy="79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0" name="Equation" r:id="rId11" imgW="787320" imgH="393480" progId="Equation.DSMT4">
                  <p:embed/>
                </p:oleObj>
              </mc:Choice>
              <mc:Fallback>
                <p:oleObj name="Equation" r:id="rId11" imgW="787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1470" y="852727"/>
                        <a:ext cx="1581150" cy="79295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6554" y="2167798"/>
            <a:ext cx="2213735" cy="2269661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7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Oval 2"/>
          <p:cNvSpPr>
            <a:spLocks noChangeArrowheads="1"/>
          </p:cNvSpPr>
          <p:nvPr/>
        </p:nvSpPr>
        <p:spPr bwMode="auto">
          <a:xfrm>
            <a:off x="6725842" y="2564607"/>
            <a:ext cx="725090" cy="745331"/>
          </a:xfrm>
          <a:prstGeom prst="ellipse">
            <a:avLst/>
          </a:prstGeom>
          <a:solidFill>
            <a:srgbClr val="339966">
              <a:alpha val="36862"/>
            </a:srgb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5" name="Rectangle 3"/>
          <p:cNvSpPr>
            <a:spLocks noChangeArrowheads="1"/>
          </p:cNvSpPr>
          <p:nvPr/>
        </p:nvSpPr>
        <p:spPr bwMode="auto">
          <a:xfrm>
            <a:off x="7048501" y="2170510"/>
            <a:ext cx="79772" cy="789384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folHlink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6" name="Line 4"/>
          <p:cNvSpPr>
            <a:spLocks noChangeShapeType="1"/>
          </p:cNvSpPr>
          <p:nvPr/>
        </p:nvSpPr>
        <p:spPr bwMode="auto">
          <a:xfrm>
            <a:off x="7460456" y="2908697"/>
            <a:ext cx="0" cy="1227534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085" name="Object 5"/>
          <p:cNvGraphicFramePr>
            <a:graphicFrameLocks noChangeAspect="1"/>
          </p:cNvGraphicFramePr>
          <p:nvPr/>
        </p:nvGraphicFramePr>
        <p:xfrm>
          <a:off x="7048500" y="3792142"/>
          <a:ext cx="290513" cy="316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38" name="Equation" r:id="rId4" imgW="164880" imgH="164880" progId="Equation.3">
                  <p:embed/>
                </p:oleObj>
              </mc:Choice>
              <mc:Fallback>
                <p:oleObj name="Equation" r:id="rId4" imgW="164880" imgH="1648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0" y="3792142"/>
                        <a:ext cx="290513" cy="316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7" name="Line 6"/>
          <p:cNvSpPr>
            <a:spLocks noChangeShapeType="1"/>
          </p:cNvSpPr>
          <p:nvPr/>
        </p:nvSpPr>
        <p:spPr bwMode="auto">
          <a:xfrm flipH="1">
            <a:off x="6766322" y="2871787"/>
            <a:ext cx="322659" cy="26312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63" name="Object 7"/>
          <p:cNvGraphicFramePr>
            <a:graphicFrameLocks noChangeAspect="1"/>
          </p:cNvGraphicFramePr>
          <p:nvPr/>
        </p:nvGraphicFramePr>
        <p:xfrm>
          <a:off x="7136606" y="2807494"/>
          <a:ext cx="152400" cy="191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39" name="Equation" r:id="rId6" imgW="152280" imgH="177480" progId="Equation.3">
                  <p:embed/>
                </p:oleObj>
              </mc:Choice>
              <mc:Fallback>
                <p:oleObj name="Equation" r:id="rId6" imgW="152280" imgH="177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6606" y="2807494"/>
                        <a:ext cx="152400" cy="191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8"/>
          <p:cNvGraphicFramePr>
            <a:graphicFrameLocks noChangeAspect="1"/>
          </p:cNvGraphicFramePr>
          <p:nvPr/>
        </p:nvGraphicFramePr>
        <p:xfrm>
          <a:off x="6927057" y="3002757"/>
          <a:ext cx="192881" cy="230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0" name="Equation" r:id="rId8" imgW="114120" imgH="126720" progId="Equation.3">
                  <p:embed/>
                </p:oleObj>
              </mc:Choice>
              <mc:Fallback>
                <p:oleObj name="Equation" r:id="rId8" imgW="114120" imgH="1267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057" y="3002757"/>
                        <a:ext cx="192881" cy="230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78" name="Group 9"/>
          <p:cNvGrpSpPr>
            <a:grpSpLocks/>
          </p:cNvGrpSpPr>
          <p:nvPr/>
        </p:nvGrpSpPr>
        <p:grpSpPr bwMode="auto">
          <a:xfrm>
            <a:off x="6407944" y="2069307"/>
            <a:ext cx="1371600" cy="88106"/>
            <a:chOff x="1344" y="3120"/>
            <a:chExt cx="1632" cy="96"/>
          </a:xfrm>
        </p:grpSpPr>
        <p:sp>
          <p:nvSpPr>
            <p:cNvPr id="40991" name="Line 10"/>
            <p:cNvSpPr>
              <a:spLocks noChangeShapeType="1"/>
            </p:cNvSpPr>
            <p:nvPr/>
          </p:nvSpPr>
          <p:spPr bwMode="auto">
            <a:xfrm>
              <a:off x="1344" y="3216"/>
              <a:ext cx="163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2" name="Line 11"/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3" name="Line 12"/>
            <p:cNvSpPr>
              <a:spLocks noChangeShapeType="1"/>
            </p:cNvSpPr>
            <p:nvPr/>
          </p:nvSpPr>
          <p:spPr bwMode="auto">
            <a:xfrm flipH="1">
              <a:off x="1550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4" name="Line 13"/>
            <p:cNvSpPr>
              <a:spLocks noChangeShapeType="1"/>
            </p:cNvSpPr>
            <p:nvPr/>
          </p:nvSpPr>
          <p:spPr bwMode="auto">
            <a:xfrm flipH="1">
              <a:off x="1709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5" name="Line 14"/>
            <p:cNvSpPr>
              <a:spLocks noChangeShapeType="1"/>
            </p:cNvSpPr>
            <p:nvPr/>
          </p:nvSpPr>
          <p:spPr bwMode="auto">
            <a:xfrm flipH="1">
              <a:off x="1867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6" name="Line 15"/>
            <p:cNvSpPr>
              <a:spLocks noChangeShapeType="1"/>
            </p:cNvSpPr>
            <p:nvPr/>
          </p:nvSpPr>
          <p:spPr bwMode="auto">
            <a:xfrm flipH="1">
              <a:off x="2026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7" name="Line 16"/>
            <p:cNvSpPr>
              <a:spLocks noChangeShapeType="1"/>
            </p:cNvSpPr>
            <p:nvPr/>
          </p:nvSpPr>
          <p:spPr bwMode="auto">
            <a:xfrm flipH="1">
              <a:off x="2819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8" name="Line 17"/>
            <p:cNvSpPr>
              <a:spLocks noChangeShapeType="1"/>
            </p:cNvSpPr>
            <p:nvPr/>
          </p:nvSpPr>
          <p:spPr bwMode="auto">
            <a:xfrm flipH="1">
              <a:off x="2184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9" name="Line 18"/>
            <p:cNvSpPr>
              <a:spLocks noChangeShapeType="1"/>
            </p:cNvSpPr>
            <p:nvPr/>
          </p:nvSpPr>
          <p:spPr bwMode="auto">
            <a:xfrm flipH="1">
              <a:off x="2343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0" name="Line 19"/>
            <p:cNvSpPr>
              <a:spLocks noChangeShapeType="1"/>
            </p:cNvSpPr>
            <p:nvPr/>
          </p:nvSpPr>
          <p:spPr bwMode="auto">
            <a:xfrm flipH="1">
              <a:off x="2501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1" name="Line 20"/>
            <p:cNvSpPr>
              <a:spLocks noChangeShapeType="1"/>
            </p:cNvSpPr>
            <p:nvPr/>
          </p:nvSpPr>
          <p:spPr bwMode="auto">
            <a:xfrm flipH="1">
              <a:off x="2660" y="3120"/>
              <a:ext cx="48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79" name="Text Box 21"/>
          <p:cNvSpPr txBox="1">
            <a:spLocks noChangeArrowheads="1"/>
          </p:cNvSpPr>
          <p:nvPr/>
        </p:nvSpPr>
        <p:spPr bwMode="auto">
          <a:xfrm>
            <a:off x="984648" y="1006078"/>
            <a:ext cx="359687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100" b="1">
                <a:latin typeface="Times New Roman" pitchFamily="18" charset="0"/>
              </a:rPr>
              <a:t>(1) </a:t>
            </a:r>
            <a:r>
              <a:rPr lang="zh-CN" altLang="en-US" sz="2100" b="1">
                <a:latin typeface="Times New Roman" pitchFamily="18" charset="0"/>
              </a:rPr>
              <a:t>滑轮的角加速度；</a:t>
            </a: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998935" y="1329928"/>
            <a:ext cx="750689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2100" b="1" dirty="0">
                <a:latin typeface="Times New Roman" pitchFamily="18" charset="0"/>
              </a:rPr>
              <a:t>(2) </a:t>
            </a:r>
            <a:r>
              <a:rPr lang="zh-CN" altLang="en-US" sz="2100" b="1" dirty="0">
                <a:latin typeface="Times New Roman" pitchFamily="18" charset="0"/>
              </a:rPr>
              <a:t>如以重量</a:t>
            </a:r>
            <a:r>
              <a:rPr lang="en-US" altLang="zh-CN" sz="2100" b="1" i="1" dirty="0">
                <a:latin typeface="Times New Roman" pitchFamily="18" charset="0"/>
              </a:rPr>
              <a:t>P</a:t>
            </a:r>
            <a:r>
              <a:rPr lang="en-US" altLang="zh-CN" sz="2100" b="1" dirty="0">
                <a:latin typeface="Times New Roman" pitchFamily="18" charset="0"/>
              </a:rPr>
              <a:t> = 98 N </a:t>
            </a:r>
            <a:r>
              <a:rPr lang="zh-CN" altLang="en-US" sz="2100" b="1" dirty="0">
                <a:latin typeface="Times New Roman" pitchFamily="18" charset="0"/>
              </a:rPr>
              <a:t>的物体挂在绳端</a:t>
            </a:r>
            <a:r>
              <a:rPr lang="zh-CN" altLang="en-US" sz="2100" b="1" dirty="0" smtClean="0">
                <a:latin typeface="Times New Roman" pitchFamily="18" charset="0"/>
              </a:rPr>
              <a:t>，计算</a:t>
            </a:r>
            <a:r>
              <a:rPr lang="zh-CN" altLang="en-US" sz="2100" b="1" dirty="0">
                <a:latin typeface="Times New Roman" pitchFamily="18" charset="0"/>
              </a:rPr>
              <a:t>滑轮的</a:t>
            </a:r>
            <a:r>
              <a:rPr lang="zh-CN" altLang="en-US" sz="2100" b="1" dirty="0" smtClean="0">
                <a:latin typeface="Times New Roman" pitchFamily="18" charset="0"/>
              </a:rPr>
              <a:t>角加速度</a:t>
            </a:r>
            <a:r>
              <a:rPr lang="en-US" altLang="zh-CN" sz="2100" b="1" dirty="0" smtClean="0">
                <a:latin typeface="Times New Roman" pitchFamily="18" charset="0"/>
              </a:rPr>
              <a:t>.</a:t>
            </a:r>
            <a:endParaRPr lang="zh-CN" altLang="en-US" sz="2100" b="1" dirty="0">
              <a:latin typeface="Times New Roman" pitchFamily="18" charset="0"/>
            </a:endParaRPr>
          </a:p>
        </p:txBody>
      </p:sp>
      <p:sp>
        <p:nvSpPr>
          <p:cNvPr id="40981" name="Text Box 23"/>
          <p:cNvSpPr txBox="1">
            <a:spLocks noChangeArrowheads="1"/>
          </p:cNvSpPr>
          <p:nvPr/>
        </p:nvSpPr>
        <p:spPr bwMode="auto">
          <a:xfrm>
            <a:off x="637749" y="2315097"/>
            <a:ext cx="116681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解</a:t>
            </a:r>
            <a:r>
              <a:rPr lang="zh-CN" altLang="en-US" sz="2100" b="1">
                <a:latin typeface="Times New Roman" pitchFamily="18" charset="0"/>
              </a:rPr>
              <a:t> </a:t>
            </a:r>
            <a:r>
              <a:rPr lang="en-US" altLang="zh-CN" sz="2100" b="1">
                <a:latin typeface="Times New Roman" pitchFamily="18" charset="0"/>
              </a:rPr>
              <a:t>(1)</a:t>
            </a:r>
          </a:p>
        </p:txBody>
      </p:sp>
      <p:graphicFrame>
        <p:nvGraphicFramePr>
          <p:cNvPr id="174104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775143"/>
              </p:ext>
            </p:extLst>
          </p:nvPr>
        </p:nvGraphicFramePr>
        <p:xfrm>
          <a:off x="1596202" y="2069307"/>
          <a:ext cx="1018859" cy="32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1" name="公式" r:id="rId10" imgW="558720" imgH="177480" progId="Equation.3">
                  <p:embed/>
                </p:oleObj>
              </mc:Choice>
              <mc:Fallback>
                <p:oleObj name="公式" r:id="rId10" imgW="558720" imgH="17748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202" y="2069307"/>
                        <a:ext cx="1018859" cy="325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372419"/>
              </p:ext>
            </p:extLst>
          </p:nvPr>
        </p:nvGraphicFramePr>
        <p:xfrm>
          <a:off x="3709988" y="2120900"/>
          <a:ext cx="16160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2" name="Equation" r:id="rId12" imgW="901440" imgH="393480" progId="Equation.DSMT4">
                  <p:embed/>
                </p:oleObj>
              </mc:Choice>
              <mc:Fallback>
                <p:oleObj name="Equation" r:id="rId12" imgW="901440" imgH="3934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120900"/>
                        <a:ext cx="161607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6" name="Objec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010656"/>
              </p:ext>
            </p:extLst>
          </p:nvPr>
        </p:nvGraphicFramePr>
        <p:xfrm>
          <a:off x="1789113" y="3349625"/>
          <a:ext cx="1536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3" name="Equation" r:id="rId14" imgW="838080" imgH="203040" progId="Equation.DSMT4">
                  <p:embed/>
                </p:oleObj>
              </mc:Choice>
              <mc:Fallback>
                <p:oleObj name="Equation" r:id="rId14" imgW="838080" imgH="203040" progId="Equation.DSMT4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113" y="3349625"/>
                        <a:ext cx="15367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7" name="Text Box 27"/>
          <p:cNvSpPr txBox="1">
            <a:spLocks noChangeArrowheads="1"/>
          </p:cNvSpPr>
          <p:nvPr/>
        </p:nvSpPr>
        <p:spPr bwMode="auto">
          <a:xfrm>
            <a:off x="908022" y="3690268"/>
            <a:ext cx="510777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100" b="1">
                <a:latin typeface="Times New Roman" pitchFamily="18" charset="0"/>
              </a:rPr>
              <a:t>(2)</a:t>
            </a:r>
          </a:p>
        </p:txBody>
      </p:sp>
      <p:graphicFrame>
        <p:nvGraphicFramePr>
          <p:cNvPr id="174108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053699"/>
              </p:ext>
            </p:extLst>
          </p:nvPr>
        </p:nvGraphicFramePr>
        <p:xfrm>
          <a:off x="1697406" y="3858853"/>
          <a:ext cx="1012517" cy="31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4" name="公式" r:id="rId16" imgW="545760" imgH="177480" progId="Equation.3">
                  <p:embed/>
                </p:oleObj>
              </mc:Choice>
              <mc:Fallback>
                <p:oleObj name="公式" r:id="rId16" imgW="545760" imgH="17748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406" y="3858853"/>
                        <a:ext cx="1012517" cy="31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9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384773"/>
              </p:ext>
            </p:extLst>
          </p:nvPr>
        </p:nvGraphicFramePr>
        <p:xfrm>
          <a:off x="1699786" y="4357550"/>
          <a:ext cx="1010285" cy="30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5" name="公式" r:id="rId18" imgW="457200" imgH="139680" progId="Equation.3">
                  <p:embed/>
                </p:oleObj>
              </mc:Choice>
              <mc:Fallback>
                <p:oleObj name="公式" r:id="rId18" imgW="457200" imgH="13968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9786" y="4357550"/>
                        <a:ext cx="1010285" cy="301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0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039181"/>
              </p:ext>
            </p:extLst>
          </p:nvPr>
        </p:nvGraphicFramePr>
        <p:xfrm>
          <a:off x="3687394" y="3859344"/>
          <a:ext cx="1080473" cy="34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6" name="Equation" r:id="rId20" imgW="571320" imgH="177480" progId="Equation.DSMT4">
                  <p:embed/>
                </p:oleObj>
              </mc:Choice>
              <mc:Fallback>
                <p:oleObj name="Equation" r:id="rId20" imgW="571320" imgH="177480" progId="Equation.DSMT4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7394" y="3859344"/>
                        <a:ext cx="1080473" cy="340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1" name="AutoShape 31"/>
          <p:cNvSpPr>
            <a:spLocks/>
          </p:cNvSpPr>
          <p:nvPr/>
        </p:nvSpPr>
        <p:spPr bwMode="auto">
          <a:xfrm>
            <a:off x="1527146" y="3561681"/>
            <a:ext cx="114300" cy="85725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3" name="Rectangle 33" descr="深色木质"/>
          <p:cNvSpPr>
            <a:spLocks noChangeArrowheads="1"/>
          </p:cNvSpPr>
          <p:nvPr/>
        </p:nvSpPr>
        <p:spPr bwMode="auto">
          <a:xfrm>
            <a:off x="7344966" y="3905250"/>
            <a:ext cx="228600" cy="228600"/>
          </a:xfrm>
          <a:prstGeom prst="rect">
            <a:avLst/>
          </a:prstGeom>
          <a:blipFill dpi="0" rotWithShape="1">
            <a:blip r:embed="rId22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4" name="Line 34"/>
          <p:cNvSpPr>
            <a:spLocks noChangeShapeType="1"/>
          </p:cNvSpPr>
          <p:nvPr/>
        </p:nvSpPr>
        <p:spPr bwMode="auto">
          <a:xfrm>
            <a:off x="7455694" y="4019551"/>
            <a:ext cx="0" cy="41195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15" name="Line 35"/>
          <p:cNvSpPr>
            <a:spLocks noChangeShapeType="1"/>
          </p:cNvSpPr>
          <p:nvPr/>
        </p:nvSpPr>
        <p:spPr bwMode="auto">
          <a:xfrm flipV="1">
            <a:off x="7455694" y="3620691"/>
            <a:ext cx="0" cy="28455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116" name="Object 36"/>
          <p:cNvGraphicFramePr>
            <a:graphicFrameLocks noChangeAspect="1"/>
          </p:cNvGraphicFramePr>
          <p:nvPr/>
        </p:nvGraphicFramePr>
        <p:xfrm>
          <a:off x="7211616" y="4480323"/>
          <a:ext cx="654844" cy="35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7" name="Equation" r:id="rId23" imgW="368280" imgH="203040" progId="Equation.DSMT4">
                  <p:embed/>
                </p:oleObj>
              </mc:Choice>
              <mc:Fallback>
                <p:oleObj name="Equation" r:id="rId23" imgW="368280" imgH="20304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1616" y="4480323"/>
                        <a:ext cx="654844" cy="359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7" name="Object 37"/>
          <p:cNvGraphicFramePr>
            <a:graphicFrameLocks noChangeAspect="1"/>
          </p:cNvGraphicFramePr>
          <p:nvPr/>
        </p:nvGraphicFramePr>
        <p:xfrm>
          <a:off x="7604523" y="3149203"/>
          <a:ext cx="207169" cy="23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8" name="Equation" r:id="rId25" imgW="203040" imgH="228600" progId="Equation.3">
                  <p:embed/>
                </p:oleObj>
              </mc:Choice>
              <mc:Fallback>
                <p:oleObj name="Equation" r:id="rId25" imgW="203040" imgH="228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523" y="3149203"/>
                        <a:ext cx="207169" cy="232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7" name="Text Box 38"/>
          <p:cNvSpPr txBox="1">
            <a:spLocks noChangeArrowheads="1"/>
          </p:cNvSpPr>
          <p:nvPr/>
        </p:nvSpPr>
        <p:spPr bwMode="auto">
          <a:xfrm>
            <a:off x="639367" y="1006078"/>
            <a:ext cx="62031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求</a:t>
            </a:r>
          </a:p>
        </p:txBody>
      </p:sp>
      <p:sp>
        <p:nvSpPr>
          <p:cNvPr id="40988" name="Text Box 39"/>
          <p:cNvSpPr txBox="1">
            <a:spLocks noChangeArrowheads="1"/>
          </p:cNvSpPr>
          <p:nvPr/>
        </p:nvSpPr>
        <p:spPr bwMode="auto">
          <a:xfrm>
            <a:off x="639366" y="141684"/>
            <a:ext cx="756165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5 </a:t>
            </a:r>
            <a:r>
              <a:rPr lang="zh-CN" altLang="en-US" sz="2100" b="1" dirty="0">
                <a:latin typeface="Times New Roman" pitchFamily="18" charset="0"/>
              </a:rPr>
              <a:t>滑轮半径 </a:t>
            </a:r>
            <a:r>
              <a:rPr lang="en-US" altLang="zh-CN" sz="2100" b="1" i="1" dirty="0">
                <a:latin typeface="Times New Roman" pitchFamily="18" charset="0"/>
              </a:rPr>
              <a:t>r </a:t>
            </a:r>
            <a:r>
              <a:rPr lang="en-US" altLang="zh-CN" sz="2100" b="1" dirty="0">
                <a:latin typeface="Times New Roman" pitchFamily="18" charset="0"/>
              </a:rPr>
              <a:t>=20 cm </a:t>
            </a:r>
            <a:r>
              <a:rPr lang="zh-CN" altLang="en-US" sz="2100" b="1" dirty="0">
                <a:latin typeface="Times New Roman" pitchFamily="18" charset="0"/>
              </a:rPr>
              <a:t>，转动惯量  </a:t>
            </a:r>
            <a:r>
              <a:rPr lang="en-US" altLang="zh-CN" sz="2100" b="1" i="1" dirty="0">
                <a:latin typeface="Times New Roman" pitchFamily="18" charset="0"/>
              </a:rPr>
              <a:t>J </a:t>
            </a:r>
            <a:r>
              <a:rPr lang="en-US" altLang="zh-CN" sz="2100" b="1" dirty="0">
                <a:latin typeface="Times New Roman" pitchFamily="18" charset="0"/>
              </a:rPr>
              <a:t>= 0.5 kg </a:t>
            </a:r>
            <a:r>
              <a:rPr lang="en-US" altLang="zh-CN" sz="2100" b="1" dirty="0">
                <a:latin typeface="Times New Roman" pitchFamily="18" charset="0"/>
                <a:cs typeface="Times New Roman" pitchFamily="18" charset="0"/>
              </a:rPr>
              <a:t>· </a:t>
            </a:r>
            <a:r>
              <a:rPr lang="en-US" altLang="zh-CN" sz="2100" b="1" dirty="0">
                <a:latin typeface="Times New Roman" pitchFamily="18" charset="0"/>
              </a:rPr>
              <a:t>m</a:t>
            </a:r>
            <a:r>
              <a:rPr lang="en-US" altLang="zh-CN" sz="2100" b="1" baseline="30000" dirty="0">
                <a:latin typeface="Times New Roman" pitchFamily="18" charset="0"/>
              </a:rPr>
              <a:t>2</a:t>
            </a:r>
            <a:r>
              <a:rPr lang="zh-CN" altLang="en-US" sz="2100" b="1" dirty="0">
                <a:latin typeface="Times New Roman" pitchFamily="18" charset="0"/>
              </a:rPr>
              <a:t>。在绳端施以 </a:t>
            </a:r>
            <a:r>
              <a:rPr lang="en-US" altLang="zh-CN" sz="2100" b="1" i="1" dirty="0">
                <a:latin typeface="Times New Roman" pitchFamily="18" charset="0"/>
              </a:rPr>
              <a:t>F </a:t>
            </a:r>
            <a:r>
              <a:rPr lang="en-US" altLang="zh-CN" sz="2100" b="1" dirty="0">
                <a:latin typeface="Times New Roman" pitchFamily="18" charset="0"/>
              </a:rPr>
              <a:t>= 98 N </a:t>
            </a:r>
            <a:r>
              <a:rPr lang="zh-CN" altLang="en-US" sz="2100" b="1" dirty="0">
                <a:latin typeface="Times New Roman" pitchFamily="18" charset="0"/>
              </a:rPr>
              <a:t>的拉力，不计</a:t>
            </a:r>
            <a:r>
              <a:rPr lang="zh-CN" altLang="en-US" sz="2100" b="1" dirty="0" smtClean="0">
                <a:latin typeface="Times New Roman" pitchFamily="18" charset="0"/>
              </a:rPr>
              <a:t>摩擦力</a:t>
            </a:r>
            <a:r>
              <a:rPr lang="en-US" altLang="zh-CN" sz="2100" b="1" dirty="0" smtClean="0">
                <a:latin typeface="Times New Roman" pitchFamily="18" charset="0"/>
              </a:rPr>
              <a:t>.</a:t>
            </a:r>
            <a:endParaRPr lang="en-US" altLang="zh-CN" sz="2100" b="1" dirty="0">
              <a:latin typeface="Times New Roman" pitchFamily="18" charset="0"/>
            </a:endParaRPr>
          </a:p>
        </p:txBody>
      </p:sp>
      <p:graphicFrame>
        <p:nvGraphicFramePr>
          <p:cNvPr id="174120" name="Objec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99784"/>
              </p:ext>
            </p:extLst>
          </p:nvPr>
        </p:nvGraphicFramePr>
        <p:xfrm>
          <a:off x="1614062" y="2553032"/>
          <a:ext cx="1053500" cy="31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49" name="公式" r:id="rId27" imgW="545760" imgH="164880" progId="Equation.3">
                  <p:embed/>
                </p:oleObj>
              </mc:Choice>
              <mc:Fallback>
                <p:oleObj name="公式" r:id="rId27" imgW="545760" imgH="16488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062" y="2553032"/>
                        <a:ext cx="1053500" cy="319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1" name="AutoShape 41"/>
          <p:cNvSpPr>
            <a:spLocks/>
          </p:cNvSpPr>
          <p:nvPr/>
        </p:nvSpPr>
        <p:spPr bwMode="auto">
          <a:xfrm>
            <a:off x="1473568" y="2191272"/>
            <a:ext cx="107156" cy="594122"/>
          </a:xfrm>
          <a:prstGeom prst="leftBrace">
            <a:avLst>
              <a:gd name="adj1" fmla="val 462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22" name="Line 42"/>
          <p:cNvSpPr>
            <a:spLocks noChangeShapeType="1"/>
          </p:cNvSpPr>
          <p:nvPr/>
        </p:nvSpPr>
        <p:spPr bwMode="auto">
          <a:xfrm flipV="1">
            <a:off x="7460456" y="2987278"/>
            <a:ext cx="0" cy="27027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7" grpId="0" autoUpdateAnimBg="0"/>
      <p:bldP spid="174111" grpId="0" animBg="1"/>
      <p:bldP spid="174113" grpId="0" animBg="1"/>
      <p:bldP spid="174114" grpId="0" animBg="1"/>
      <p:bldP spid="174115" grpId="0" animBg="1"/>
      <p:bldP spid="174121" grpId="0" animBg="1"/>
      <p:bldP spid="1741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3" name="Rectangle 2"/>
          <p:cNvSpPr>
            <a:spLocks noChangeArrowheads="1"/>
          </p:cNvSpPr>
          <p:nvPr/>
        </p:nvSpPr>
        <p:spPr bwMode="auto">
          <a:xfrm>
            <a:off x="678893" y="235628"/>
            <a:ext cx="8174359" cy="110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>
            <a:spAutoFit/>
          </a:bodyPr>
          <a:lstStyle/>
          <a:p>
            <a:pPr algn="just" defTabSz="571500" eaLnBrk="0" hangingPunct="0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1950" b="1" dirty="0">
                <a:solidFill>
                  <a:srgbClr val="FF0000"/>
                </a:solidFill>
                <a:latin typeface="宋体" charset="-122"/>
              </a:rPr>
              <a:t>例</a:t>
            </a:r>
            <a:r>
              <a:rPr kumimoji="1" lang="en-US" altLang="zh-CN" sz="1950" b="1" dirty="0">
                <a:solidFill>
                  <a:srgbClr val="FF0000"/>
                </a:solidFill>
                <a:latin typeface="宋体" charset="-122"/>
              </a:rPr>
              <a:t>6</a:t>
            </a:r>
            <a:r>
              <a:rPr kumimoji="1" lang="zh-CN" altLang="en-US" sz="1950" b="1" dirty="0">
                <a:solidFill>
                  <a:srgbClr val="040000"/>
                </a:solidFill>
                <a:latin typeface="宋体" charset="-122"/>
              </a:rPr>
              <a:t>一轻绳跨过一轴承光滑的定滑轮，绳的两端分别悬有质量为</a:t>
            </a:r>
            <a:r>
              <a:rPr kumimoji="1" lang="en-US" altLang="zh-CN" sz="1950" i="1" dirty="0">
                <a:solidFill>
                  <a:srgbClr val="040000"/>
                </a:solidFill>
                <a:latin typeface="Times New Roman" pitchFamily="18" charset="0"/>
              </a:rPr>
              <a:t>m</a:t>
            </a:r>
            <a:r>
              <a:rPr kumimoji="1" lang="en-US" altLang="zh-CN" sz="1950" baseline="-25000" dirty="0">
                <a:solidFill>
                  <a:srgbClr val="040000"/>
                </a:solidFill>
                <a:latin typeface="Times New Roman" pitchFamily="18" charset="0"/>
              </a:rPr>
              <a:t>1</a:t>
            </a:r>
            <a:r>
              <a:rPr kumimoji="1" lang="zh-CN" altLang="en-US" sz="1950" b="1" dirty="0">
                <a:solidFill>
                  <a:srgbClr val="040000"/>
                </a:solidFill>
                <a:latin typeface="Times New Roman" pitchFamily="18" charset="0"/>
              </a:rPr>
              <a:t>和</a:t>
            </a:r>
            <a:r>
              <a:rPr kumimoji="1" lang="en-US" altLang="zh-CN" sz="1950" i="1" dirty="0">
                <a:solidFill>
                  <a:srgbClr val="040000"/>
                </a:solidFill>
                <a:latin typeface="Times New Roman" pitchFamily="18" charset="0"/>
              </a:rPr>
              <a:t>m</a:t>
            </a:r>
            <a:r>
              <a:rPr kumimoji="1" lang="en-US" altLang="zh-CN" sz="1950" baseline="-25000" dirty="0">
                <a:solidFill>
                  <a:srgbClr val="040000"/>
                </a:solidFill>
                <a:latin typeface="Times New Roman" pitchFamily="18" charset="0"/>
              </a:rPr>
              <a:t>2</a:t>
            </a:r>
            <a:r>
              <a:rPr kumimoji="1" lang="zh-CN" altLang="en-US" sz="1950" b="1" dirty="0">
                <a:solidFill>
                  <a:srgbClr val="040000"/>
                </a:solidFill>
                <a:latin typeface="Times New Roman" pitchFamily="18" charset="0"/>
              </a:rPr>
              <a:t>的物体，滑轮可视为均质圆盘， 质量为</a:t>
            </a:r>
            <a:r>
              <a:rPr kumimoji="1" lang="en-US" altLang="zh-CN" sz="1950" i="1" dirty="0">
                <a:solidFill>
                  <a:srgbClr val="040000"/>
                </a:solidFill>
                <a:latin typeface="Times New Roman" pitchFamily="18" charset="0"/>
              </a:rPr>
              <a:t>m</a:t>
            </a:r>
            <a:r>
              <a:rPr kumimoji="1" lang="zh-CN" altLang="en-US" sz="1950" b="1" dirty="0">
                <a:solidFill>
                  <a:srgbClr val="040000"/>
                </a:solidFill>
                <a:latin typeface="Times New Roman" pitchFamily="18" charset="0"/>
              </a:rPr>
              <a:t>，半径为</a:t>
            </a:r>
            <a:r>
              <a:rPr kumimoji="1" lang="en-US" altLang="zh-CN" sz="1950" i="1" dirty="0">
                <a:solidFill>
                  <a:srgbClr val="040000"/>
                </a:solidFill>
                <a:latin typeface="Times New Roman" pitchFamily="18" charset="0"/>
              </a:rPr>
              <a:t>r</a:t>
            </a:r>
            <a:r>
              <a:rPr kumimoji="1" lang="zh-CN" altLang="en-US" sz="1950" b="1" dirty="0">
                <a:solidFill>
                  <a:srgbClr val="040000"/>
                </a:solidFill>
                <a:latin typeface="Times New Roman" pitchFamily="18" charset="0"/>
              </a:rPr>
              <a:t>，绳子</a:t>
            </a:r>
            <a:r>
              <a:rPr kumimoji="1" lang="zh-CN" altLang="en-US" sz="1950" b="1" dirty="0">
                <a:solidFill>
                  <a:srgbClr val="040000"/>
                </a:solidFill>
                <a:latin typeface="宋体" charset="-122"/>
              </a:rPr>
              <a:t>不可伸长而且与滑轮之间无相对滑动</a:t>
            </a:r>
            <a:r>
              <a:rPr kumimoji="1" lang="en-US" altLang="zh-CN" sz="1950" b="1" dirty="0">
                <a:solidFill>
                  <a:srgbClr val="040000"/>
                </a:solidFill>
                <a:latin typeface="宋体" charset="-122"/>
              </a:rPr>
              <a:t>.</a:t>
            </a:r>
            <a:r>
              <a:rPr kumimoji="1" lang="zh-CN" altLang="en-US" sz="1950" b="1" dirty="0">
                <a:solidFill>
                  <a:srgbClr val="FF0000"/>
                </a:solidFill>
                <a:latin typeface="宋体" charset="-122"/>
              </a:rPr>
              <a:t>求</a:t>
            </a:r>
            <a:r>
              <a:rPr kumimoji="1" lang="zh-CN" altLang="en-US" sz="1950" b="1" dirty="0">
                <a:solidFill>
                  <a:srgbClr val="040000"/>
                </a:solidFill>
                <a:latin typeface="宋体" charset="-122"/>
                <a:sym typeface="Monotype Sorts" pitchFamily="2" charset="2"/>
              </a:rPr>
              <a:t>物体加速度、滑轮转动的角加速度和绳子的张力</a:t>
            </a:r>
            <a:r>
              <a:rPr kumimoji="1" lang="en-US" altLang="zh-CN" sz="1950" b="1" dirty="0">
                <a:solidFill>
                  <a:srgbClr val="040000"/>
                </a:solidFill>
                <a:latin typeface="宋体" charset="-122"/>
                <a:sym typeface="Monotype Sorts" pitchFamily="2" charset="2"/>
              </a:rPr>
              <a:t>.</a:t>
            </a:r>
            <a:endParaRPr kumimoji="1" lang="en-US" altLang="zh-CN" sz="1950" b="1" dirty="0">
              <a:solidFill>
                <a:srgbClr val="040000"/>
              </a:solidFill>
              <a:latin typeface="宋体" charset="-122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4320420" y="2488407"/>
            <a:ext cx="228600" cy="21907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latin typeface="Times New Roman" pitchFamily="18" charset="0"/>
            </a:endParaRPr>
          </a:p>
        </p:txBody>
      </p:sp>
      <p:sp>
        <p:nvSpPr>
          <p:cNvPr id="203780" name="Oval 4"/>
          <p:cNvSpPr>
            <a:spLocks noChangeArrowheads="1"/>
          </p:cNvSpPr>
          <p:nvPr/>
        </p:nvSpPr>
        <p:spPr bwMode="auto">
          <a:xfrm>
            <a:off x="2519599" y="2205038"/>
            <a:ext cx="504825" cy="504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latin typeface="Times New Roman" pitchFamily="18" charset="0"/>
            </a:endParaRPr>
          </a:p>
        </p:txBody>
      </p:sp>
      <p:sp>
        <p:nvSpPr>
          <p:cNvPr id="203781" name="Rectangle 5"/>
          <p:cNvSpPr>
            <a:spLocks noChangeArrowheads="1"/>
          </p:cNvSpPr>
          <p:nvPr/>
        </p:nvSpPr>
        <p:spPr bwMode="auto">
          <a:xfrm>
            <a:off x="1205149" y="1369220"/>
            <a:ext cx="1828800" cy="392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>
            <a:spAutoFit/>
          </a:bodyPr>
          <a:lstStyle/>
          <a:p>
            <a:pPr defTabSz="571500" eaLnBrk="0" hangingPunct="0">
              <a:spcBef>
                <a:spcPct val="50000"/>
              </a:spcBef>
            </a:pPr>
            <a:r>
              <a:rPr kumimoji="1" lang="zh-CN" altLang="en-US" sz="2100" b="1">
                <a:solidFill>
                  <a:srgbClr val="040000"/>
                </a:solidFill>
                <a:latin typeface="宋体" charset="-122"/>
              </a:rPr>
              <a:t>受力图如下，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919649" y="1976438"/>
            <a:ext cx="685800" cy="457200"/>
            <a:chOff x="3024" y="1680"/>
            <a:chExt cx="576" cy="384"/>
          </a:xfrm>
        </p:grpSpPr>
        <p:sp>
          <p:nvSpPr>
            <p:cNvPr id="42047" name="Arc 7"/>
            <p:cNvSpPr>
              <a:spLocks/>
            </p:cNvSpPr>
            <p:nvPr/>
          </p:nvSpPr>
          <p:spPr bwMode="auto">
            <a:xfrm>
              <a:off x="3024" y="1776"/>
              <a:ext cx="193" cy="288"/>
            </a:xfrm>
            <a:custGeom>
              <a:avLst/>
              <a:gdLst>
                <a:gd name="T0" fmla="*/ 0 w 21712"/>
                <a:gd name="T1" fmla="*/ 0 h 21600"/>
                <a:gd name="T2" fmla="*/ 2 w 21712"/>
                <a:gd name="T3" fmla="*/ 4 h 21600"/>
                <a:gd name="T4" fmla="*/ 0 w 21712"/>
                <a:gd name="T5" fmla="*/ 4 h 21600"/>
                <a:gd name="T6" fmla="*/ 0 60000 65536"/>
                <a:gd name="T7" fmla="*/ 0 60000 65536"/>
                <a:gd name="T8" fmla="*/ 0 60000 65536"/>
                <a:gd name="T9" fmla="*/ 0 w 21712"/>
                <a:gd name="T10" fmla="*/ 0 h 21600"/>
                <a:gd name="T11" fmla="*/ 21712 w 2171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001" name="Object 8"/>
            <p:cNvGraphicFramePr>
              <a:graphicFrameLocks/>
            </p:cNvGraphicFramePr>
            <p:nvPr/>
          </p:nvGraphicFramePr>
          <p:xfrm>
            <a:off x="3216" y="1680"/>
            <a:ext cx="384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2" name="公式" r:id="rId3" imgW="203040" imgH="164880" progId="Equation.2">
                    <p:embed/>
                  </p:oleObj>
                </mc:Choice>
                <mc:Fallback>
                  <p:oleObj name="公式" r:id="rId3" imgW="203040" imgH="164880" progId="Equation.2">
                    <p:embed/>
                    <p:pic>
                      <p:nvPicPr>
                        <p:cNvPr id="0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680"/>
                          <a:ext cx="384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839408" y="1887142"/>
            <a:ext cx="640556" cy="658415"/>
            <a:chOff x="210" y="1797"/>
            <a:chExt cx="538" cy="553"/>
          </a:xfrm>
        </p:grpSpPr>
        <p:sp>
          <p:nvSpPr>
            <p:cNvPr id="42046" name="Line 10"/>
            <p:cNvSpPr>
              <a:spLocks noChangeShapeType="1"/>
            </p:cNvSpPr>
            <p:nvPr/>
          </p:nvSpPr>
          <p:spPr bwMode="auto">
            <a:xfrm>
              <a:off x="710" y="201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000" name="Object 11"/>
            <p:cNvGraphicFramePr>
              <a:graphicFrameLocks noChangeAspect="1"/>
            </p:cNvGraphicFramePr>
            <p:nvPr/>
          </p:nvGraphicFramePr>
          <p:xfrm>
            <a:off x="210" y="1797"/>
            <a:ext cx="53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3" name="公式" r:id="rId5" imgW="228600" imgH="215640" progId="Equation.3">
                    <p:embed/>
                  </p:oleObj>
                </mc:Choice>
                <mc:Fallback>
                  <p:oleObj name="公式" r:id="rId5" imgW="228600" imgH="21564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" y="1797"/>
                          <a:ext cx="538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941678" y="2602707"/>
            <a:ext cx="495425" cy="528638"/>
            <a:chOff x="291" y="2398"/>
            <a:chExt cx="421" cy="444"/>
          </a:xfrm>
        </p:grpSpPr>
        <p:sp>
          <p:nvSpPr>
            <p:cNvPr id="42045" name="Line 13"/>
            <p:cNvSpPr>
              <a:spLocks noChangeShapeType="1"/>
            </p:cNvSpPr>
            <p:nvPr/>
          </p:nvSpPr>
          <p:spPr bwMode="auto">
            <a:xfrm>
              <a:off x="712" y="239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99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011908"/>
                </p:ext>
              </p:extLst>
            </p:nvPr>
          </p:nvGraphicFramePr>
          <p:xfrm>
            <a:off x="291" y="2486"/>
            <a:ext cx="376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4" name="Equation" r:id="rId7" imgW="291960" imgH="228600" progId="Equation.DSMT4">
                    <p:embed/>
                  </p:oleObj>
                </mc:Choice>
                <mc:Fallback>
                  <p:oleObj name="Equation" r:id="rId7" imgW="291960" imgH="228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" y="2486"/>
                          <a:ext cx="376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033949" y="2433638"/>
            <a:ext cx="425054" cy="567929"/>
            <a:chOff x="2640" y="2064"/>
            <a:chExt cx="357" cy="477"/>
          </a:xfrm>
        </p:grpSpPr>
        <p:sp>
          <p:nvSpPr>
            <p:cNvPr id="42044" name="Line 16"/>
            <p:cNvSpPr>
              <a:spLocks noChangeShapeType="1"/>
            </p:cNvSpPr>
            <p:nvPr/>
          </p:nvSpPr>
          <p:spPr bwMode="auto">
            <a:xfrm>
              <a:off x="2640" y="206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998" name="Object 17"/>
            <p:cNvGraphicFramePr>
              <a:graphicFrameLocks noChangeAspect="1"/>
            </p:cNvGraphicFramePr>
            <p:nvPr/>
          </p:nvGraphicFramePr>
          <p:xfrm>
            <a:off x="2655" y="2195"/>
            <a:ext cx="342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5" name="Equation" r:id="rId9" imgW="241200" imgH="228600" progId="Equation.DSMT4">
                    <p:embed/>
                  </p:oleObj>
                </mc:Choice>
                <mc:Fallback>
                  <p:oleObj name="Equation" r:id="rId9" imgW="241200" imgH="2286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5" y="2195"/>
                          <a:ext cx="342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1590913" y="2311005"/>
            <a:ext cx="411956" cy="457200"/>
            <a:chOff x="816" y="3216"/>
            <a:chExt cx="346" cy="384"/>
          </a:xfrm>
        </p:grpSpPr>
        <p:sp>
          <p:nvSpPr>
            <p:cNvPr id="42043" name="Line 19"/>
            <p:cNvSpPr>
              <a:spLocks noChangeShapeType="1"/>
            </p:cNvSpPr>
            <p:nvPr/>
          </p:nvSpPr>
          <p:spPr bwMode="auto">
            <a:xfrm>
              <a:off x="816" y="321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997" name="Object 20"/>
            <p:cNvGraphicFramePr>
              <a:graphicFrameLocks noChangeAspect="1"/>
            </p:cNvGraphicFramePr>
            <p:nvPr/>
          </p:nvGraphicFramePr>
          <p:xfrm>
            <a:off x="864" y="3264"/>
            <a:ext cx="29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6" name="公式" r:id="rId11" imgW="126720" imgH="139680" progId="Equation.3">
                    <p:embed/>
                  </p:oleObj>
                </mc:Choice>
                <mc:Fallback>
                  <p:oleObj name="公式" r:id="rId11" imgW="126720" imgH="1396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264"/>
                          <a:ext cx="29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2805350" y="1340644"/>
            <a:ext cx="1518047" cy="457200"/>
            <a:chOff x="1968" y="1416"/>
            <a:chExt cx="1275" cy="384"/>
          </a:xfrm>
        </p:grpSpPr>
        <p:graphicFrame>
          <p:nvGraphicFramePr>
            <p:cNvPr id="41996" name="Object 22"/>
            <p:cNvGraphicFramePr>
              <a:graphicFrameLocks noChangeAspect="1"/>
            </p:cNvGraphicFramePr>
            <p:nvPr/>
          </p:nvGraphicFramePr>
          <p:xfrm>
            <a:off x="2264" y="1416"/>
            <a:ext cx="97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7" name="公式" r:id="rId13" imgW="507960" imgH="215640" progId="Equation.3">
                    <p:embed/>
                  </p:oleObj>
                </mc:Choice>
                <mc:Fallback>
                  <p:oleObj name="公式" r:id="rId13" imgW="507960" imgH="21564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4" y="1416"/>
                          <a:ext cx="97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42" name="Text Box 23"/>
            <p:cNvSpPr txBox="1">
              <a:spLocks noChangeArrowheads="1"/>
            </p:cNvSpPr>
            <p:nvPr/>
          </p:nvSpPr>
          <p:spPr bwMode="auto">
            <a:xfrm>
              <a:off x="1968" y="1440"/>
              <a:ext cx="432" cy="34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571500" eaLnBrk="0" hangingPunct="0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040000"/>
                  </a:solidFill>
                  <a:latin typeface="宋体" charset="-122"/>
                </a:rPr>
                <a:t>设</a:t>
              </a:r>
            </a:p>
          </p:txBody>
        </p:sp>
      </p:grpSp>
      <p:sp>
        <p:nvSpPr>
          <p:cNvPr id="203800" name="Rectangle 24"/>
          <p:cNvSpPr>
            <a:spLocks noChangeArrowheads="1"/>
          </p:cNvSpPr>
          <p:nvPr/>
        </p:nvSpPr>
        <p:spPr bwMode="auto">
          <a:xfrm>
            <a:off x="1248012" y="2482455"/>
            <a:ext cx="228600" cy="21907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latin typeface="Times New Roman" pitchFamily="18" charset="0"/>
            </a:endParaRP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739616" y="1881190"/>
            <a:ext cx="641747" cy="658415"/>
            <a:chOff x="2789" y="1797"/>
            <a:chExt cx="539" cy="553"/>
          </a:xfrm>
        </p:grpSpPr>
        <p:sp>
          <p:nvSpPr>
            <p:cNvPr id="42041" name="Line 26"/>
            <p:cNvSpPr>
              <a:spLocks noChangeShapeType="1"/>
            </p:cNvSpPr>
            <p:nvPr/>
          </p:nvSpPr>
          <p:spPr bwMode="auto">
            <a:xfrm>
              <a:off x="3312" y="201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995" name="Object 27"/>
            <p:cNvGraphicFramePr>
              <a:graphicFrameLocks noChangeAspect="1"/>
            </p:cNvGraphicFramePr>
            <p:nvPr/>
          </p:nvGraphicFramePr>
          <p:xfrm>
            <a:off x="2789" y="1797"/>
            <a:ext cx="539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8" name="公式" r:id="rId15" imgW="228600" imgH="215640" progId="Equation.3">
                    <p:embed/>
                  </p:oleObj>
                </mc:Choice>
                <mc:Fallback>
                  <p:oleObj name="公式" r:id="rId15" imgW="228600" imgH="21564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1797"/>
                          <a:ext cx="539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739616" y="2596755"/>
            <a:ext cx="622697" cy="526256"/>
            <a:chOff x="2789" y="2398"/>
            <a:chExt cx="523" cy="442"/>
          </a:xfrm>
        </p:grpSpPr>
        <p:sp>
          <p:nvSpPr>
            <p:cNvPr id="42040" name="Line 29"/>
            <p:cNvSpPr>
              <a:spLocks noChangeShapeType="1"/>
            </p:cNvSpPr>
            <p:nvPr/>
          </p:nvSpPr>
          <p:spPr bwMode="auto">
            <a:xfrm>
              <a:off x="3312" y="239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994" name="Object 30"/>
            <p:cNvGraphicFramePr>
              <a:graphicFrameLocks noChangeAspect="1"/>
            </p:cNvGraphicFramePr>
            <p:nvPr/>
          </p:nvGraphicFramePr>
          <p:xfrm>
            <a:off x="2789" y="2475"/>
            <a:ext cx="454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9" name="公式" r:id="rId17" imgW="304560" imgH="215640" progId="Equation.3">
                    <p:embed/>
                  </p:oleObj>
                </mc:Choice>
                <mc:Fallback>
                  <p:oleObj name="公式" r:id="rId17" imgW="304560" imgH="21564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2475"/>
                          <a:ext cx="454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4663321" y="2316957"/>
            <a:ext cx="411956" cy="457200"/>
            <a:chOff x="816" y="3168"/>
            <a:chExt cx="346" cy="384"/>
          </a:xfrm>
        </p:grpSpPr>
        <p:graphicFrame>
          <p:nvGraphicFramePr>
            <p:cNvPr id="41993" name="Object 32"/>
            <p:cNvGraphicFramePr>
              <a:graphicFrameLocks noChangeAspect="1"/>
            </p:cNvGraphicFramePr>
            <p:nvPr/>
          </p:nvGraphicFramePr>
          <p:xfrm>
            <a:off x="864" y="3264"/>
            <a:ext cx="29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90" name="公式" r:id="rId19" imgW="126720" imgH="139680" progId="Equation.3">
                    <p:embed/>
                  </p:oleObj>
                </mc:Choice>
                <mc:Fallback>
                  <p:oleObj name="公式" r:id="rId19" imgW="126720" imgH="1396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264"/>
                          <a:ext cx="29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39" name="Line 33"/>
            <p:cNvSpPr>
              <a:spLocks noChangeShapeType="1"/>
            </p:cNvSpPr>
            <p:nvPr/>
          </p:nvSpPr>
          <p:spPr bwMode="auto">
            <a:xfrm>
              <a:off x="816" y="316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2108834" y="2513410"/>
            <a:ext cx="422672" cy="561975"/>
            <a:chOff x="1383" y="2323"/>
            <a:chExt cx="355" cy="472"/>
          </a:xfrm>
        </p:grpSpPr>
        <p:graphicFrame>
          <p:nvGraphicFramePr>
            <p:cNvPr id="41992" name="Object 35"/>
            <p:cNvGraphicFramePr>
              <a:graphicFrameLocks noChangeAspect="1"/>
            </p:cNvGraphicFramePr>
            <p:nvPr/>
          </p:nvGraphicFramePr>
          <p:xfrm>
            <a:off x="1383" y="2432"/>
            <a:ext cx="33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91" name="Equation" r:id="rId20" imgW="241200" imgH="228600" progId="Equation.DSMT4">
                    <p:embed/>
                  </p:oleObj>
                </mc:Choice>
                <mc:Fallback>
                  <p:oleObj name="Equation" r:id="rId20" imgW="241200" imgH="2286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432"/>
                          <a:ext cx="338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38" name="Line 36"/>
            <p:cNvSpPr>
              <a:spLocks noChangeShapeType="1"/>
            </p:cNvSpPr>
            <p:nvPr/>
          </p:nvSpPr>
          <p:spPr bwMode="auto">
            <a:xfrm>
              <a:off x="1738" y="232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018" name="Group 37"/>
          <p:cNvGrpSpPr>
            <a:grpSpLocks/>
          </p:cNvGrpSpPr>
          <p:nvPr/>
        </p:nvGrpSpPr>
        <p:grpSpPr bwMode="auto">
          <a:xfrm>
            <a:off x="6654045" y="1576983"/>
            <a:ext cx="1525191" cy="1956198"/>
            <a:chOff x="4195" y="1287"/>
            <a:chExt cx="1281" cy="1643"/>
          </a:xfrm>
        </p:grpSpPr>
        <p:sp>
          <p:nvSpPr>
            <p:cNvPr id="42027" name="Rectangle 38"/>
            <p:cNvSpPr>
              <a:spLocks noChangeArrowheads="1"/>
            </p:cNvSpPr>
            <p:nvPr/>
          </p:nvSpPr>
          <p:spPr bwMode="auto">
            <a:xfrm>
              <a:off x="4224" y="2304"/>
              <a:ext cx="288" cy="28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baseline="-25000">
                <a:latin typeface="Times New Roman" pitchFamily="18" charset="0"/>
              </a:endParaRPr>
            </a:p>
          </p:txBody>
        </p:sp>
        <p:sp>
          <p:nvSpPr>
            <p:cNvPr id="42028" name="Oval 39"/>
            <p:cNvSpPr>
              <a:spLocks noChangeArrowheads="1"/>
            </p:cNvSpPr>
            <p:nvPr/>
          </p:nvSpPr>
          <p:spPr bwMode="auto">
            <a:xfrm>
              <a:off x="4378" y="1287"/>
              <a:ext cx="816" cy="81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baseline="-25000">
                <a:latin typeface="Times New Roman" pitchFamily="18" charset="0"/>
              </a:endParaRPr>
            </a:p>
          </p:txBody>
        </p:sp>
        <p:sp>
          <p:nvSpPr>
            <p:cNvPr id="42029" name="Oval 40"/>
            <p:cNvSpPr>
              <a:spLocks noChangeArrowheads="1"/>
            </p:cNvSpPr>
            <p:nvPr/>
          </p:nvSpPr>
          <p:spPr bwMode="auto">
            <a:xfrm>
              <a:off x="4762" y="1671"/>
              <a:ext cx="48" cy="48"/>
            </a:xfrm>
            <a:prstGeom prst="ellipse">
              <a:avLst/>
            </a:prstGeom>
            <a:solidFill>
              <a:srgbClr val="A5002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baseline="-25000">
                <a:latin typeface="Times New Roman" pitchFamily="18" charset="0"/>
              </a:endParaRPr>
            </a:p>
          </p:txBody>
        </p:sp>
        <p:graphicFrame>
          <p:nvGraphicFramePr>
            <p:cNvPr id="41991" name="Object 41"/>
            <p:cNvGraphicFramePr>
              <a:graphicFrameLocks noChangeAspect="1"/>
            </p:cNvGraphicFramePr>
            <p:nvPr/>
          </p:nvGraphicFramePr>
          <p:xfrm>
            <a:off x="4773" y="1488"/>
            <a:ext cx="18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92" name="Equation" r:id="rId22" imgW="164880" imgH="190440" progId="Equation.3">
                    <p:embed/>
                  </p:oleObj>
                </mc:Choice>
                <mc:Fallback>
                  <p:oleObj name="Equation" r:id="rId22" imgW="164880" imgH="19044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3" y="1488"/>
                          <a:ext cx="187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30" name="Line 42"/>
            <p:cNvSpPr>
              <a:spLocks noChangeShapeType="1"/>
            </p:cNvSpPr>
            <p:nvPr/>
          </p:nvSpPr>
          <p:spPr bwMode="auto">
            <a:xfrm flipH="1">
              <a:off x="4474" y="1704"/>
              <a:ext cx="288" cy="288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31" name="Text Box 43"/>
            <p:cNvSpPr txBox="1">
              <a:spLocks noChangeArrowheads="1"/>
            </p:cNvSpPr>
            <p:nvPr/>
          </p:nvSpPr>
          <p:spPr bwMode="auto">
            <a:xfrm>
              <a:off x="4449" y="1560"/>
              <a:ext cx="24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100" b="1" i="1">
                  <a:solidFill>
                    <a:srgbClr val="0033CC"/>
                  </a:solidFill>
                  <a:latin typeface="Times New Roman" pitchFamily="18" charset="0"/>
                </a:rPr>
                <a:t>r</a:t>
              </a:r>
            </a:p>
          </p:txBody>
        </p:sp>
        <p:sp>
          <p:nvSpPr>
            <p:cNvPr id="42032" name="Rectangle 44"/>
            <p:cNvSpPr>
              <a:spLocks noChangeArrowheads="1"/>
            </p:cNvSpPr>
            <p:nvPr/>
          </p:nvSpPr>
          <p:spPr bwMode="auto">
            <a:xfrm>
              <a:off x="4650" y="1809"/>
              <a:ext cx="33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m</a:t>
              </a:r>
              <a:endParaRPr lang="en-US" altLang="zh-CN" sz="2100" b="1" i="1">
                <a:solidFill>
                  <a:srgbClr val="1C1C1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33" name="Line 45"/>
            <p:cNvSpPr>
              <a:spLocks noChangeShapeType="1"/>
            </p:cNvSpPr>
            <p:nvPr/>
          </p:nvSpPr>
          <p:spPr bwMode="auto">
            <a:xfrm>
              <a:off x="5199" y="1680"/>
              <a:ext cx="0" cy="62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34" name="Rectangle 46"/>
            <p:cNvSpPr>
              <a:spLocks noChangeArrowheads="1"/>
            </p:cNvSpPr>
            <p:nvPr/>
          </p:nvSpPr>
          <p:spPr bwMode="auto">
            <a:xfrm>
              <a:off x="508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baseline="-25000">
                <a:latin typeface="Times New Roman" pitchFamily="18" charset="0"/>
              </a:endParaRPr>
            </a:p>
          </p:txBody>
        </p:sp>
        <p:sp>
          <p:nvSpPr>
            <p:cNvPr id="42035" name="Rectangle 47"/>
            <p:cNvSpPr>
              <a:spLocks noChangeArrowheads="1"/>
            </p:cNvSpPr>
            <p:nvPr/>
          </p:nvSpPr>
          <p:spPr bwMode="auto">
            <a:xfrm>
              <a:off x="5057" y="2354"/>
              <a:ext cx="41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m</a:t>
              </a:r>
              <a:r>
                <a:rPr lang="en-US" altLang="zh-CN" sz="2100" b="1" baseline="-25000">
                  <a:solidFill>
                    <a:srgbClr val="1C1C1C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36" name="Line 48"/>
            <p:cNvSpPr>
              <a:spLocks noChangeShapeType="1"/>
            </p:cNvSpPr>
            <p:nvPr/>
          </p:nvSpPr>
          <p:spPr bwMode="auto">
            <a:xfrm>
              <a:off x="4378" y="1680"/>
              <a:ext cx="0" cy="62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37" name="Rectangle 49"/>
            <p:cNvSpPr>
              <a:spLocks noChangeArrowheads="1"/>
            </p:cNvSpPr>
            <p:nvPr/>
          </p:nvSpPr>
          <p:spPr bwMode="auto">
            <a:xfrm>
              <a:off x="4195" y="2581"/>
              <a:ext cx="4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m</a:t>
              </a:r>
              <a:r>
                <a:rPr lang="en-US" altLang="zh-CN" sz="2100" b="1" baseline="-25000">
                  <a:solidFill>
                    <a:srgbClr val="1C1C1C"/>
                  </a:solidFill>
                  <a:latin typeface="Times New Roman" pitchFamily="18" charset="0"/>
                </a:rPr>
                <a:t>2</a:t>
              </a:r>
              <a:endParaRPr lang="en-US" altLang="zh-CN" sz="2100" b="1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</p:grpSp>
      <p:graphicFrame>
        <p:nvGraphicFramePr>
          <p:cNvPr id="203826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1637"/>
              </p:ext>
            </p:extLst>
          </p:nvPr>
        </p:nvGraphicFramePr>
        <p:xfrm>
          <a:off x="1040843" y="3715942"/>
          <a:ext cx="2464594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3" name="Equation" r:id="rId24" imgW="1231560" imgH="228600" progId="Equation.DSMT4">
                  <p:embed/>
                </p:oleObj>
              </mc:Choice>
              <mc:Fallback>
                <p:oleObj name="Equation" r:id="rId24" imgW="1231560" imgH="2286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0843" y="3715942"/>
                        <a:ext cx="2464594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7" name="Objec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54045"/>
              </p:ext>
            </p:extLst>
          </p:nvPr>
        </p:nvGraphicFramePr>
        <p:xfrm>
          <a:off x="1046797" y="4149330"/>
          <a:ext cx="2078831" cy="42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4" name="公式" r:id="rId26" imgW="1015920" imgH="215640" progId="Equation.3">
                  <p:embed/>
                </p:oleObj>
              </mc:Choice>
              <mc:Fallback>
                <p:oleObj name="公式" r:id="rId26" imgW="1015920" imgH="215640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797" y="4149330"/>
                        <a:ext cx="2078831" cy="429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8" name="Objec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63437"/>
              </p:ext>
            </p:extLst>
          </p:nvPr>
        </p:nvGraphicFramePr>
        <p:xfrm>
          <a:off x="1082516" y="3270648"/>
          <a:ext cx="2326481" cy="42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5" name="公式" r:id="rId28" imgW="1130040" imgH="215640" progId="Equation.3">
                  <p:embed/>
                </p:oleObj>
              </mc:Choice>
              <mc:Fallback>
                <p:oleObj name="公式" r:id="rId28" imgW="1130040" imgH="215640" progId="Equation.3">
                  <p:embed/>
                  <p:pic>
                    <p:nvPicPr>
                      <p:cNvPr id="0" name="Object 52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516" y="3270648"/>
                        <a:ext cx="2326481" cy="429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29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059521"/>
              </p:ext>
            </p:extLst>
          </p:nvPr>
        </p:nvGraphicFramePr>
        <p:xfrm>
          <a:off x="1102756" y="4627960"/>
          <a:ext cx="1107281" cy="27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6" name="Equation" r:id="rId30" imgW="457200" imgH="139680" progId="Equation.3">
                  <p:embed/>
                </p:oleObj>
              </mc:Choice>
              <mc:Fallback>
                <p:oleObj name="Equation" r:id="rId30" imgW="457200" imgH="13968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756" y="4627960"/>
                        <a:ext cx="1107281" cy="270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830" name="Rectangle 54"/>
          <p:cNvSpPr>
            <a:spLocks noChangeArrowheads="1"/>
          </p:cNvSpPr>
          <p:nvPr/>
        </p:nvSpPr>
        <p:spPr bwMode="auto">
          <a:xfrm>
            <a:off x="678893" y="1363266"/>
            <a:ext cx="59182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100" b="1">
                <a:solidFill>
                  <a:srgbClr val="FF0000"/>
                </a:solidFill>
                <a:latin typeface="宋体" charset="-122"/>
              </a:rPr>
              <a:t>解</a:t>
            </a:r>
            <a:r>
              <a:rPr kumimoji="1" lang="en-US" altLang="zh-CN" sz="2100" b="1">
                <a:solidFill>
                  <a:srgbClr val="FF0000"/>
                </a:solidFill>
                <a:latin typeface="宋体" charset="-122"/>
              </a:rPr>
              <a:t>:</a:t>
            </a:r>
          </a:p>
        </p:txBody>
      </p:sp>
      <p:sp>
        <p:nvSpPr>
          <p:cNvPr id="203831" name="AutoShape 55"/>
          <p:cNvSpPr>
            <a:spLocks/>
          </p:cNvSpPr>
          <p:nvPr/>
        </p:nvSpPr>
        <p:spPr bwMode="auto">
          <a:xfrm>
            <a:off x="784859" y="3384948"/>
            <a:ext cx="270272" cy="1404938"/>
          </a:xfrm>
          <a:prstGeom prst="leftBrace">
            <a:avLst>
              <a:gd name="adj1" fmla="val 43319"/>
              <a:gd name="adj2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1" lang="zh-CN" altLang="en-US" baseline="-25000">
              <a:latin typeface="Times New Roman" pitchFamily="18" charset="0"/>
            </a:endParaRPr>
          </a:p>
        </p:txBody>
      </p:sp>
      <p:grpSp>
        <p:nvGrpSpPr>
          <p:cNvPr id="13" name="Group 57"/>
          <p:cNvGrpSpPr>
            <a:grpSpLocks/>
          </p:cNvGrpSpPr>
          <p:nvPr/>
        </p:nvGrpSpPr>
        <p:grpSpPr bwMode="auto">
          <a:xfrm>
            <a:off x="786049" y="1846661"/>
            <a:ext cx="4151710" cy="1350169"/>
            <a:chOff x="272" y="1763"/>
            <a:chExt cx="3487" cy="1134"/>
          </a:xfrm>
        </p:grpSpPr>
        <p:grpSp>
          <p:nvGrpSpPr>
            <p:cNvPr id="42022" name="Group 58"/>
            <p:cNvGrpSpPr>
              <a:grpSpLocks/>
            </p:cNvGrpSpPr>
            <p:nvPr/>
          </p:nvGrpSpPr>
          <p:grpSpPr bwMode="auto">
            <a:xfrm>
              <a:off x="272" y="1763"/>
              <a:ext cx="3487" cy="1134"/>
              <a:chOff x="272" y="1763"/>
              <a:chExt cx="3487" cy="1134"/>
            </a:xfrm>
          </p:grpSpPr>
          <p:sp>
            <p:nvSpPr>
              <p:cNvPr id="42025" name="Line 59"/>
              <p:cNvSpPr>
                <a:spLocks noChangeShapeType="1"/>
              </p:cNvSpPr>
              <p:nvPr/>
            </p:nvSpPr>
            <p:spPr bwMode="auto">
              <a:xfrm>
                <a:off x="272" y="2897"/>
                <a:ext cx="34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26" name="Line 60"/>
              <p:cNvSpPr>
                <a:spLocks noChangeShapeType="1"/>
              </p:cNvSpPr>
              <p:nvPr/>
            </p:nvSpPr>
            <p:spPr bwMode="auto">
              <a:xfrm>
                <a:off x="272" y="1763"/>
                <a:ext cx="34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2023" name="Line 61"/>
            <p:cNvSpPr>
              <a:spLocks noChangeShapeType="1"/>
            </p:cNvSpPr>
            <p:nvPr/>
          </p:nvSpPr>
          <p:spPr bwMode="auto">
            <a:xfrm>
              <a:off x="2682" y="176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24" name="Line 62"/>
            <p:cNvSpPr>
              <a:spLocks noChangeShapeType="1"/>
            </p:cNvSpPr>
            <p:nvPr/>
          </p:nvSpPr>
          <p:spPr bwMode="auto">
            <a:xfrm>
              <a:off x="1236" y="176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2048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879802"/>
              </p:ext>
            </p:extLst>
          </p:nvPr>
        </p:nvGraphicFramePr>
        <p:xfrm>
          <a:off x="3624739" y="3636170"/>
          <a:ext cx="1322784" cy="698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7" name="Equation" r:id="rId32" imgW="660240" imgH="393480" progId="Equation.DSMT4">
                  <p:embed/>
                </p:oleObj>
              </mc:Choice>
              <mc:Fallback>
                <p:oleObj name="Equation" r:id="rId32" imgW="66024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739" y="3636170"/>
                        <a:ext cx="1322784" cy="69889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20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0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3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3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0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animBg="1"/>
      <p:bldP spid="203780" grpId="0" animBg="1"/>
      <p:bldP spid="203781" grpId="0" build="p" autoUpdateAnimBg="0"/>
      <p:bldP spid="203800" grpId="0" animBg="1"/>
      <p:bldP spid="203830" grpId="0" autoUpdateAnimBg="0"/>
      <p:bldP spid="2038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Text Box 2"/>
          <p:cNvSpPr txBox="1">
            <a:spLocks noChangeArrowheads="1"/>
          </p:cNvSpPr>
          <p:nvPr/>
        </p:nvSpPr>
        <p:spPr bwMode="auto">
          <a:xfrm>
            <a:off x="1264444" y="673894"/>
            <a:ext cx="800100" cy="4154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571500" eaLnBrk="0" hangingPunct="0">
              <a:spcBef>
                <a:spcPct val="50000"/>
              </a:spcBef>
            </a:pPr>
            <a:r>
              <a:rPr kumimoji="1" lang="zh-CN" altLang="en-US" sz="2100" b="1">
                <a:solidFill>
                  <a:srgbClr val="0000FF"/>
                </a:solidFill>
                <a:latin typeface="宋体" charset="-122"/>
              </a:rPr>
              <a:t>解得</a:t>
            </a:r>
          </a:p>
        </p:txBody>
      </p:sp>
      <p:graphicFrame>
        <p:nvGraphicFramePr>
          <p:cNvPr id="204803" name="Object 3"/>
          <p:cNvGraphicFramePr>
            <a:graphicFrameLocks noChangeAspect="1"/>
          </p:cNvGraphicFramePr>
          <p:nvPr/>
        </p:nvGraphicFramePr>
        <p:xfrm>
          <a:off x="1982391" y="502444"/>
          <a:ext cx="233719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6" name="公式" r:id="rId3" imgW="1168200" imgH="571320" progId="Equation.3">
                  <p:embed/>
                </p:oleObj>
              </mc:Choice>
              <mc:Fallback>
                <p:oleObj name="公式" r:id="rId3" imgW="1168200" imgH="5713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391" y="502444"/>
                        <a:ext cx="233719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4887516" y="445294"/>
          <a:ext cx="269200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" name="Equation" r:id="rId5" imgW="1346040" imgH="571320" progId="Equation.3">
                  <p:embed/>
                </p:oleObj>
              </mc:Choice>
              <mc:Fallback>
                <p:oleObj name="Equation" r:id="rId5" imgW="1346040" imgH="571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516" y="445294"/>
                        <a:ext cx="2692003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5" name="Object 5"/>
          <p:cNvGraphicFramePr>
            <a:graphicFrameLocks noChangeAspect="1"/>
          </p:cNvGraphicFramePr>
          <p:nvPr/>
        </p:nvGraphicFramePr>
        <p:xfrm>
          <a:off x="1974056" y="2071687"/>
          <a:ext cx="2871788" cy="147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8" name="公式" r:id="rId7" imgW="1434960" imgH="736560" progId="Equation.DSMT4">
                  <p:embed/>
                </p:oleObj>
              </mc:Choice>
              <mc:Fallback>
                <p:oleObj name="公式" r:id="rId7" imgW="1434960" imgH="736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056" y="2071687"/>
                        <a:ext cx="2871788" cy="14728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6" name="Object 6"/>
          <p:cNvGraphicFramePr>
            <a:graphicFrameLocks noChangeAspect="1"/>
          </p:cNvGraphicFramePr>
          <p:nvPr/>
        </p:nvGraphicFramePr>
        <p:xfrm>
          <a:off x="4969669" y="2178844"/>
          <a:ext cx="2793206" cy="147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9" name="公式" r:id="rId9" imgW="1396800" imgH="736560" progId="Equation.DSMT4">
                  <p:embed/>
                </p:oleObj>
              </mc:Choice>
              <mc:Fallback>
                <p:oleObj name="公式" r:id="rId9" imgW="1396800" imgH="7365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9669" y="2178844"/>
                        <a:ext cx="2793206" cy="14728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DEC34E-6404-42FC-9127-E2AA3036101B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901553" y="4370784"/>
            <a:ext cx="3833813" cy="415528"/>
            <a:chOff x="1066" y="3203"/>
            <a:chExt cx="3220" cy="349"/>
          </a:xfrm>
        </p:grpSpPr>
        <p:sp>
          <p:nvSpPr>
            <p:cNvPr id="176133" name="Text Box 5"/>
            <p:cNvSpPr txBox="1">
              <a:spLocks noChangeArrowheads="1"/>
            </p:cNvSpPr>
            <p:nvPr/>
          </p:nvSpPr>
          <p:spPr bwMode="auto">
            <a:xfrm>
              <a:off x="1066" y="3203"/>
              <a:ext cx="3220" cy="349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altLang="zh-CN" sz="2100" b="1" dirty="0">
                  <a:latin typeface="Times New Roman" pitchFamily="18" charset="0"/>
                  <a:ea typeface="宋体" pitchFamily="2" charset="-122"/>
                </a:rPr>
                <a:t>  </a:t>
              </a:r>
              <a:r>
                <a:rPr kumimoji="1" lang="zh-CN" altLang="en-US" sz="2100" b="1" dirty="0">
                  <a:latin typeface="Times New Roman" pitchFamily="18" charset="0"/>
                  <a:ea typeface="宋体" pitchFamily="2" charset="-122"/>
                </a:rPr>
                <a:t>刚体平动          质点运动</a:t>
              </a:r>
            </a:p>
          </p:txBody>
        </p:sp>
        <p:sp>
          <p:nvSpPr>
            <p:cNvPr id="1034" name="AutoShape 6"/>
            <p:cNvSpPr>
              <a:spLocks noChangeArrowheads="1"/>
            </p:cNvSpPr>
            <p:nvPr/>
          </p:nvSpPr>
          <p:spPr bwMode="auto">
            <a:xfrm>
              <a:off x="2203" y="3336"/>
              <a:ext cx="410" cy="109"/>
            </a:xfrm>
            <a:prstGeom prst="rightArrow">
              <a:avLst>
                <a:gd name="adj1" fmla="val 38889"/>
                <a:gd name="adj2" fmla="val 140393"/>
              </a:avLst>
            </a:prstGeom>
            <a:gradFill rotWithShape="1">
              <a:gsLst>
                <a:gs pos="0">
                  <a:srgbClr val="AD5B32"/>
                </a:gs>
                <a:gs pos="50000">
                  <a:srgbClr val="993300"/>
                </a:gs>
                <a:gs pos="100000">
                  <a:srgbClr val="AD5B3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</p:grp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1428751" y="183357"/>
            <a:ext cx="6479381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平动：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刚体中所有点的运动轨迹都保持完全相同．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28750" y="677468"/>
            <a:ext cx="6151959" cy="479823"/>
            <a:chOff x="609" y="1057"/>
            <a:chExt cx="5167" cy="403"/>
          </a:xfrm>
        </p:grpSpPr>
        <p:sp>
          <p:nvSpPr>
            <p:cNvPr id="1032" name="Text Box 9"/>
            <p:cNvSpPr txBox="1">
              <a:spLocks noChangeArrowheads="1"/>
            </p:cNvSpPr>
            <p:nvPr/>
          </p:nvSpPr>
          <p:spPr bwMode="auto">
            <a:xfrm>
              <a:off x="609" y="1057"/>
              <a:ext cx="516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特点：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各点运动状态一样，如：            等都相同．</a:t>
              </a:r>
            </a:p>
          </p:txBody>
        </p:sp>
        <p:graphicFrame>
          <p:nvGraphicFramePr>
            <p:cNvPr id="102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9848522"/>
                </p:ext>
              </p:extLst>
            </p:nvPr>
          </p:nvGraphicFramePr>
          <p:xfrm>
            <a:off x="3736" y="1057"/>
            <a:ext cx="709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" name="公式" r:id="rId3" imgW="368280" imgH="190440" progId="Equation.3">
                    <p:embed/>
                  </p:oleObj>
                </mc:Choice>
                <mc:Fallback>
                  <p:oleObj name="公式" r:id="rId3" imgW="368280" imgH="1904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057"/>
                          <a:ext cx="709" cy="3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810" y="2214392"/>
            <a:ext cx="683556" cy="74458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974467" y="2056900"/>
            <a:ext cx="371227" cy="1206890"/>
            <a:chOff x="1108622" y="2742533"/>
            <a:chExt cx="494969" cy="1609187"/>
          </a:xfrm>
        </p:grpSpPr>
        <p:graphicFrame>
          <p:nvGraphicFramePr>
            <p:cNvPr id="1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308425"/>
                </p:ext>
              </p:extLst>
            </p:nvPr>
          </p:nvGraphicFramePr>
          <p:xfrm>
            <a:off x="1145877" y="2742533"/>
            <a:ext cx="457714" cy="492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" name="Equation" r:id="rId6" imgW="152280" imgH="164880" progId="Equation.DSMT4">
                    <p:embed/>
                  </p:oleObj>
                </mc:Choice>
                <mc:Fallback>
                  <p:oleObj name="Equation" r:id="rId6" imgW="152280" imgH="164880" progId="Equation.DSMT4">
                    <p:embed/>
                    <p:pic>
                      <p:nvPicPr>
                        <p:cNvPr id="410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5877" y="2742533"/>
                          <a:ext cx="457714" cy="49246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2237454"/>
                </p:ext>
              </p:extLst>
            </p:nvPr>
          </p:nvGraphicFramePr>
          <p:xfrm>
            <a:off x="1108622" y="3897601"/>
            <a:ext cx="457714" cy="454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0" name="Equation" r:id="rId8" imgW="152280" imgH="152280" progId="Equation.DSMT4">
                    <p:embed/>
                  </p:oleObj>
                </mc:Choice>
                <mc:Fallback>
                  <p:oleObj name="Equation" r:id="rId8" imgW="152280" imgH="152280" progId="Equation.DSMT4">
                    <p:embed/>
                    <p:pic>
                      <p:nvPicPr>
                        <p:cNvPr id="1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8622" y="3897601"/>
                          <a:ext cx="457714" cy="45411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/>
          <p:nvPr/>
        </p:nvGrpSpPr>
        <p:grpSpPr>
          <a:xfrm>
            <a:off x="2323062" y="2338506"/>
            <a:ext cx="3141476" cy="1444111"/>
            <a:chOff x="1573415" y="3118007"/>
            <a:chExt cx="4188635" cy="1925481"/>
          </a:xfrm>
        </p:grpSpPr>
        <p:grpSp>
          <p:nvGrpSpPr>
            <p:cNvPr id="13" name="组合 12"/>
            <p:cNvGrpSpPr/>
            <p:nvPr/>
          </p:nvGrpSpPr>
          <p:grpSpPr>
            <a:xfrm>
              <a:off x="4359414" y="3414713"/>
              <a:ext cx="1402636" cy="1628775"/>
              <a:chOff x="4475163" y="3414713"/>
              <a:chExt cx="1402636" cy="1628775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6391" y="3587630"/>
                <a:ext cx="911408" cy="992783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4475163" y="3414713"/>
                <a:ext cx="609600" cy="1628775"/>
                <a:chOff x="1050989" y="2732038"/>
                <a:chExt cx="609600" cy="1628775"/>
              </a:xfrm>
            </p:grpSpPr>
            <p:graphicFrame>
              <p:nvGraphicFramePr>
                <p:cNvPr id="22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30072075"/>
                    </p:ext>
                  </p:extLst>
                </p:nvPr>
              </p:nvGraphicFramePr>
              <p:xfrm>
                <a:off x="1089089" y="2732038"/>
                <a:ext cx="571500" cy="4921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51" name="Equation" r:id="rId10" imgW="190440" imgH="164880" progId="Equation.DSMT4">
                        <p:embed/>
                      </p:oleObj>
                    </mc:Choice>
                    <mc:Fallback>
                      <p:oleObj name="Equation" r:id="rId10" imgW="190440" imgH="164880" progId="Equation.DSMT4">
                        <p:embed/>
                        <p:pic>
                          <p:nvPicPr>
                            <p:cNvPr id="18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89089" y="2732038"/>
                              <a:ext cx="571500" cy="49212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8999096"/>
                    </p:ext>
                  </p:extLst>
                </p:nvPr>
              </p:nvGraphicFramePr>
              <p:xfrm>
                <a:off x="1050989" y="3868688"/>
                <a:ext cx="573087" cy="4921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52" name="Equation" r:id="rId12" imgW="190440" imgH="164880" progId="Equation.DSMT4">
                        <p:embed/>
                      </p:oleObj>
                    </mc:Choice>
                    <mc:Fallback>
                      <p:oleObj name="Equation" r:id="rId12" imgW="190440" imgH="164880" progId="Equation.DSMT4">
                        <p:embed/>
                        <p:pic>
                          <p:nvPicPr>
                            <p:cNvPr id="19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0989" y="3868688"/>
                              <a:ext cx="573087" cy="49212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73415" y="3118007"/>
              <a:ext cx="3476625" cy="1704975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4869264" y="1556992"/>
            <a:ext cx="2042077" cy="1900475"/>
            <a:chOff x="4968351" y="2087563"/>
            <a:chExt cx="2722769" cy="2533967"/>
          </a:xfrm>
        </p:grpSpPr>
        <p:grpSp>
          <p:nvGrpSpPr>
            <p:cNvPr id="17" name="组合 16"/>
            <p:cNvGrpSpPr/>
            <p:nvPr/>
          </p:nvGrpSpPr>
          <p:grpSpPr>
            <a:xfrm>
              <a:off x="6378575" y="2087563"/>
              <a:ext cx="1312545" cy="1781175"/>
              <a:chOff x="6378575" y="2087563"/>
              <a:chExt cx="1312545" cy="178117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712" y="2296942"/>
                <a:ext cx="911408" cy="992783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378575" y="2087563"/>
                <a:ext cx="712788" cy="1781175"/>
                <a:chOff x="1050694" y="2651232"/>
                <a:chExt cx="712788" cy="1781175"/>
              </a:xfrm>
            </p:grpSpPr>
            <p:graphicFrame>
              <p:nvGraphicFramePr>
                <p:cNvPr id="25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12836376"/>
                    </p:ext>
                  </p:extLst>
                </p:nvPr>
              </p:nvGraphicFramePr>
              <p:xfrm>
                <a:off x="1050694" y="2651232"/>
                <a:ext cx="647700" cy="4921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53" name="Equation" r:id="rId15" imgW="215640" imgH="164880" progId="Equation.DSMT4">
                        <p:embed/>
                      </p:oleObj>
                    </mc:Choice>
                    <mc:Fallback>
                      <p:oleObj name="Equation" r:id="rId15" imgW="215640" imgH="164880" progId="Equation.DSMT4">
                        <p:embed/>
                        <p:pic>
                          <p:nvPicPr>
                            <p:cNvPr id="22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0694" y="2651232"/>
                              <a:ext cx="647700" cy="49212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6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56954777"/>
                    </p:ext>
                  </p:extLst>
                </p:nvPr>
              </p:nvGraphicFramePr>
              <p:xfrm>
                <a:off x="1114194" y="3940282"/>
                <a:ext cx="649288" cy="4921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54" name="Equation" r:id="rId17" imgW="215640" imgH="164880" progId="Equation.DSMT4">
                        <p:embed/>
                      </p:oleObj>
                    </mc:Choice>
                    <mc:Fallback>
                      <p:oleObj name="Equation" r:id="rId17" imgW="215640" imgH="164880" progId="Equation.DSMT4">
                        <p:embed/>
                        <p:pic>
                          <p:nvPicPr>
                            <p:cNvPr id="23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14194" y="3940282"/>
                              <a:ext cx="649288" cy="49212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68351" y="2392680"/>
              <a:ext cx="1943100" cy="22288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70B40A-84A0-452F-8916-F530A4B1BCC1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682354" y="250032"/>
            <a:ext cx="5428059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转动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：</a:t>
            </a:r>
            <a:r>
              <a:rPr lang="zh-CN" altLang="en-US" sz="2100" b="1" dirty="0">
                <a:latin typeface="Times New Roman" pitchFamily="18" charset="0"/>
              </a:rPr>
              <a:t>分</a:t>
            </a: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定轴转动</a:t>
            </a:r>
            <a:r>
              <a:rPr lang="zh-CN" altLang="en-US" sz="2100" b="1" dirty="0">
                <a:latin typeface="Times New Roman" pitchFamily="18" charset="0"/>
              </a:rPr>
              <a:t>和</a:t>
            </a: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非定轴转动</a:t>
            </a:r>
            <a:endParaRPr lang="zh-CN" altLang="en-US" sz="2100" b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287750" name="Picture 6" descr="PL_004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0145" y="1084660"/>
            <a:ext cx="1377554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751" name="Picture 7" descr="PL_091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5367" y="1006079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2" y="3123784"/>
            <a:ext cx="7904648" cy="1587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8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Text Box 3"/>
          <p:cNvSpPr txBox="1">
            <a:spLocks noChangeArrowheads="1"/>
          </p:cNvSpPr>
          <p:nvPr/>
        </p:nvSpPr>
        <p:spPr bwMode="auto">
          <a:xfrm>
            <a:off x="1351360" y="833437"/>
            <a:ext cx="424827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100" b="1" dirty="0">
                <a:latin typeface="Times New Roman" pitchFamily="18" charset="0"/>
              </a:rPr>
              <a:t>一、刚体转动的</a:t>
            </a: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角速度</a:t>
            </a:r>
            <a:r>
              <a:rPr lang="zh-CN" altLang="en-US" sz="2100" b="1" dirty="0">
                <a:latin typeface="Times New Roman" pitchFamily="18" charset="0"/>
              </a:rPr>
              <a:t>和</a:t>
            </a: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角加速度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72804" y="2547500"/>
            <a:ext cx="2820591" cy="876300"/>
            <a:chOff x="207" y="2526"/>
            <a:chExt cx="2369" cy="736"/>
          </a:xfrm>
        </p:grpSpPr>
        <p:graphicFrame>
          <p:nvGraphicFramePr>
            <p:cNvPr id="4104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4836757"/>
                </p:ext>
              </p:extLst>
            </p:nvPr>
          </p:nvGraphicFramePr>
          <p:xfrm>
            <a:off x="534" y="2893"/>
            <a:ext cx="2042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865" name="公式" r:id="rId3" imgW="888840" imgH="152280" progId="Equation.3">
                    <p:embed/>
                  </p:oleObj>
                </mc:Choice>
                <mc:Fallback>
                  <p:oleObj name="公式" r:id="rId3" imgW="888840" imgH="1522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" y="2893"/>
                          <a:ext cx="2042" cy="36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6" name="Rectangle 6"/>
            <p:cNvSpPr>
              <a:spLocks noChangeArrowheads="1"/>
            </p:cNvSpPr>
            <p:nvPr/>
          </p:nvSpPr>
          <p:spPr bwMode="auto">
            <a:xfrm>
              <a:off x="207" y="2526"/>
              <a:ext cx="161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角位移</a:t>
              </a:r>
            </a:p>
          </p:txBody>
        </p:sp>
      </p:grpSp>
      <p:grpSp>
        <p:nvGrpSpPr>
          <p:cNvPr id="4109" name="Group 7"/>
          <p:cNvGrpSpPr>
            <a:grpSpLocks/>
          </p:cNvGrpSpPr>
          <p:nvPr/>
        </p:nvGrpSpPr>
        <p:grpSpPr bwMode="auto">
          <a:xfrm>
            <a:off x="1472803" y="1445418"/>
            <a:ext cx="2093120" cy="933449"/>
            <a:chOff x="1009" y="960"/>
            <a:chExt cx="1758" cy="784"/>
          </a:xfrm>
        </p:grpSpPr>
        <p:graphicFrame>
          <p:nvGraphicFramePr>
            <p:cNvPr id="4103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0214719"/>
                </p:ext>
              </p:extLst>
            </p:nvPr>
          </p:nvGraphicFramePr>
          <p:xfrm>
            <a:off x="1373" y="1365"/>
            <a:ext cx="923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866" name="公式" r:id="rId5" imgW="368280" imgH="152280" progId="Equation.3">
                    <p:embed/>
                  </p:oleObj>
                </mc:Choice>
                <mc:Fallback>
                  <p:oleObj name="公式" r:id="rId5" imgW="368280" imgH="15228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3" y="1365"/>
                          <a:ext cx="923" cy="37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5" name="Text Box 9"/>
            <p:cNvSpPr txBox="1">
              <a:spLocks noChangeArrowheads="1"/>
            </p:cNvSpPr>
            <p:nvPr/>
          </p:nvSpPr>
          <p:spPr bwMode="auto">
            <a:xfrm>
              <a:off x="1009" y="960"/>
              <a:ext cx="175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角坐标</a:t>
              </a:r>
            </a:p>
          </p:txBody>
        </p:sp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1472804" y="3620428"/>
            <a:ext cx="2647949" cy="1194198"/>
            <a:chOff x="106" y="3097"/>
            <a:chExt cx="2224" cy="1003"/>
          </a:xfrm>
        </p:grpSpPr>
        <p:graphicFrame>
          <p:nvGraphicFramePr>
            <p:cNvPr id="4102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3128109"/>
                </p:ext>
              </p:extLst>
            </p:nvPr>
          </p:nvGraphicFramePr>
          <p:xfrm>
            <a:off x="450" y="3508"/>
            <a:ext cx="1880" cy="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867" name="公式" r:id="rId7" imgW="1765080" imgH="609480" progId="Equation.3">
                    <p:embed/>
                  </p:oleObj>
                </mc:Choice>
                <mc:Fallback>
                  <p:oleObj name="公式" r:id="rId7" imgW="1765080" imgH="6094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" y="3508"/>
                          <a:ext cx="1880" cy="59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39" name="Rectangle 24"/>
            <p:cNvSpPr>
              <a:spLocks noChangeArrowheads="1"/>
            </p:cNvSpPr>
            <p:nvPr/>
          </p:nvSpPr>
          <p:spPr bwMode="auto">
            <a:xfrm>
              <a:off x="106" y="3097"/>
              <a:ext cx="210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角速度</a:t>
              </a:r>
              <a:r>
                <a:rPr lang="en-US" altLang="zh-CN" sz="2100" b="1" dirty="0">
                  <a:solidFill>
                    <a:srgbClr val="0000FF"/>
                  </a:solidFill>
                  <a:latin typeface="Times New Roman" pitchFamily="18" charset="0"/>
                </a:rPr>
                <a:t>(</a:t>
              </a: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矢量</a:t>
              </a:r>
              <a:r>
                <a:rPr lang="en-US" altLang="zh-CN" sz="2100" b="1" dirty="0">
                  <a:solidFill>
                    <a:srgbClr val="0000FF"/>
                  </a:solidFill>
                  <a:latin typeface="Times New Roman" pitchFamily="18" charset="0"/>
                </a:rPr>
                <a:t>)</a:t>
              </a:r>
              <a:endParaRPr lang="zh-CN" altLang="en-US" sz="2100" b="1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</p:grpSp>
      <p:sp>
        <p:nvSpPr>
          <p:cNvPr id="4120" name="Line 29"/>
          <p:cNvSpPr>
            <a:spLocks noChangeShapeType="1"/>
          </p:cNvSpPr>
          <p:nvPr/>
        </p:nvSpPr>
        <p:spPr bwMode="auto">
          <a:xfrm>
            <a:off x="5486085" y="3401771"/>
            <a:ext cx="0" cy="3908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21" name="Group 30"/>
          <p:cNvGrpSpPr>
            <a:grpSpLocks/>
          </p:cNvGrpSpPr>
          <p:nvPr/>
        </p:nvGrpSpPr>
        <p:grpSpPr bwMode="auto">
          <a:xfrm>
            <a:off x="4670352" y="2251246"/>
            <a:ext cx="2873760" cy="1305173"/>
            <a:chOff x="3312" y="1860"/>
            <a:chExt cx="1904" cy="894"/>
          </a:xfrm>
        </p:grpSpPr>
        <p:sp>
          <p:nvSpPr>
            <p:cNvPr id="4137" name="Freeform 31"/>
            <p:cNvSpPr>
              <a:spLocks/>
            </p:cNvSpPr>
            <p:nvPr/>
          </p:nvSpPr>
          <p:spPr bwMode="auto">
            <a:xfrm>
              <a:off x="3312" y="1956"/>
              <a:ext cx="1904" cy="798"/>
            </a:xfrm>
            <a:custGeom>
              <a:avLst/>
              <a:gdLst>
                <a:gd name="T0" fmla="*/ 12 w 1904"/>
                <a:gd name="T1" fmla="*/ 282 h 798"/>
                <a:gd name="T2" fmla="*/ 128 w 1904"/>
                <a:gd name="T3" fmla="*/ 96 h 798"/>
                <a:gd name="T4" fmla="*/ 132 w 1904"/>
                <a:gd name="T5" fmla="*/ 84 h 798"/>
                <a:gd name="T6" fmla="*/ 312 w 1904"/>
                <a:gd name="T7" fmla="*/ 12 h 798"/>
                <a:gd name="T8" fmla="*/ 584 w 1904"/>
                <a:gd name="T9" fmla="*/ 24 h 798"/>
                <a:gd name="T10" fmla="*/ 846 w 1904"/>
                <a:gd name="T11" fmla="*/ 84 h 798"/>
                <a:gd name="T12" fmla="*/ 1160 w 1904"/>
                <a:gd name="T13" fmla="*/ 24 h 798"/>
                <a:gd name="T14" fmla="*/ 1472 w 1904"/>
                <a:gd name="T15" fmla="*/ 0 h 798"/>
                <a:gd name="T16" fmla="*/ 1710 w 1904"/>
                <a:gd name="T17" fmla="*/ 66 h 798"/>
                <a:gd name="T18" fmla="*/ 1878 w 1904"/>
                <a:gd name="T19" fmla="*/ 234 h 798"/>
                <a:gd name="T20" fmla="*/ 1904 w 1904"/>
                <a:gd name="T21" fmla="*/ 480 h 798"/>
                <a:gd name="T22" fmla="*/ 1760 w 1904"/>
                <a:gd name="T23" fmla="*/ 672 h 798"/>
                <a:gd name="T24" fmla="*/ 1472 w 1904"/>
                <a:gd name="T25" fmla="*/ 768 h 798"/>
                <a:gd name="T26" fmla="*/ 1230 w 1904"/>
                <a:gd name="T27" fmla="*/ 798 h 798"/>
                <a:gd name="T28" fmla="*/ 1072 w 1904"/>
                <a:gd name="T29" fmla="*/ 760 h 798"/>
                <a:gd name="T30" fmla="*/ 798 w 1904"/>
                <a:gd name="T31" fmla="*/ 672 h 798"/>
                <a:gd name="T32" fmla="*/ 504 w 1904"/>
                <a:gd name="T33" fmla="*/ 702 h 798"/>
                <a:gd name="T34" fmla="*/ 318 w 1904"/>
                <a:gd name="T35" fmla="*/ 666 h 798"/>
                <a:gd name="T36" fmla="*/ 108 w 1904"/>
                <a:gd name="T37" fmla="*/ 564 h 798"/>
                <a:gd name="T38" fmla="*/ 0 w 1904"/>
                <a:gd name="T39" fmla="*/ 456 h 798"/>
                <a:gd name="T40" fmla="*/ 6 w 1904"/>
                <a:gd name="T41" fmla="*/ 282 h 7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04"/>
                <a:gd name="T64" fmla="*/ 0 h 798"/>
                <a:gd name="T65" fmla="*/ 1904 w 1904"/>
                <a:gd name="T66" fmla="*/ 798 h 7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04" h="798">
                  <a:moveTo>
                    <a:pt x="12" y="282"/>
                  </a:moveTo>
                  <a:lnTo>
                    <a:pt x="128" y="96"/>
                  </a:lnTo>
                  <a:lnTo>
                    <a:pt x="132" y="84"/>
                  </a:lnTo>
                  <a:lnTo>
                    <a:pt x="312" y="12"/>
                  </a:lnTo>
                  <a:lnTo>
                    <a:pt x="584" y="24"/>
                  </a:lnTo>
                  <a:lnTo>
                    <a:pt x="846" y="84"/>
                  </a:lnTo>
                  <a:lnTo>
                    <a:pt x="1160" y="24"/>
                  </a:lnTo>
                  <a:lnTo>
                    <a:pt x="1472" y="0"/>
                  </a:lnTo>
                  <a:lnTo>
                    <a:pt x="1710" y="66"/>
                  </a:lnTo>
                  <a:lnTo>
                    <a:pt x="1878" y="234"/>
                  </a:lnTo>
                  <a:lnTo>
                    <a:pt x="1904" y="480"/>
                  </a:lnTo>
                  <a:lnTo>
                    <a:pt x="1760" y="672"/>
                  </a:lnTo>
                  <a:lnTo>
                    <a:pt x="1472" y="768"/>
                  </a:lnTo>
                  <a:lnTo>
                    <a:pt x="1230" y="798"/>
                  </a:lnTo>
                  <a:lnTo>
                    <a:pt x="1072" y="760"/>
                  </a:lnTo>
                  <a:lnTo>
                    <a:pt x="798" y="672"/>
                  </a:lnTo>
                  <a:lnTo>
                    <a:pt x="504" y="702"/>
                  </a:lnTo>
                  <a:lnTo>
                    <a:pt x="318" y="666"/>
                  </a:lnTo>
                  <a:lnTo>
                    <a:pt x="108" y="564"/>
                  </a:lnTo>
                  <a:lnTo>
                    <a:pt x="0" y="456"/>
                  </a:lnTo>
                  <a:lnTo>
                    <a:pt x="6" y="282"/>
                  </a:lnTo>
                </a:path>
              </a:pathLst>
            </a:custGeom>
            <a:gradFill rotWithShape="0">
              <a:gsLst>
                <a:gs pos="0">
                  <a:srgbClr val="7BAF13"/>
                </a:gs>
                <a:gs pos="100000">
                  <a:srgbClr val="FFFFFF"/>
                </a:gs>
              </a:gsLst>
              <a:lin ang="0" scaled="1"/>
            </a:gra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8" name="Freeform 32"/>
            <p:cNvSpPr>
              <a:spLocks/>
            </p:cNvSpPr>
            <p:nvPr/>
          </p:nvSpPr>
          <p:spPr bwMode="auto">
            <a:xfrm>
              <a:off x="3312" y="1860"/>
              <a:ext cx="1904" cy="798"/>
            </a:xfrm>
            <a:custGeom>
              <a:avLst/>
              <a:gdLst>
                <a:gd name="T0" fmla="*/ 12 w 1904"/>
                <a:gd name="T1" fmla="*/ 282 h 798"/>
                <a:gd name="T2" fmla="*/ 128 w 1904"/>
                <a:gd name="T3" fmla="*/ 96 h 798"/>
                <a:gd name="T4" fmla="*/ 132 w 1904"/>
                <a:gd name="T5" fmla="*/ 84 h 798"/>
                <a:gd name="T6" fmla="*/ 312 w 1904"/>
                <a:gd name="T7" fmla="*/ 12 h 798"/>
                <a:gd name="T8" fmla="*/ 584 w 1904"/>
                <a:gd name="T9" fmla="*/ 24 h 798"/>
                <a:gd name="T10" fmla="*/ 846 w 1904"/>
                <a:gd name="T11" fmla="*/ 84 h 798"/>
                <a:gd name="T12" fmla="*/ 1160 w 1904"/>
                <a:gd name="T13" fmla="*/ 24 h 798"/>
                <a:gd name="T14" fmla="*/ 1472 w 1904"/>
                <a:gd name="T15" fmla="*/ 0 h 798"/>
                <a:gd name="T16" fmla="*/ 1710 w 1904"/>
                <a:gd name="T17" fmla="*/ 66 h 798"/>
                <a:gd name="T18" fmla="*/ 1878 w 1904"/>
                <a:gd name="T19" fmla="*/ 234 h 798"/>
                <a:gd name="T20" fmla="*/ 1904 w 1904"/>
                <a:gd name="T21" fmla="*/ 480 h 798"/>
                <a:gd name="T22" fmla="*/ 1760 w 1904"/>
                <a:gd name="T23" fmla="*/ 672 h 798"/>
                <a:gd name="T24" fmla="*/ 1472 w 1904"/>
                <a:gd name="T25" fmla="*/ 768 h 798"/>
                <a:gd name="T26" fmla="*/ 1230 w 1904"/>
                <a:gd name="T27" fmla="*/ 798 h 798"/>
                <a:gd name="T28" fmla="*/ 1072 w 1904"/>
                <a:gd name="T29" fmla="*/ 760 h 798"/>
                <a:gd name="T30" fmla="*/ 798 w 1904"/>
                <a:gd name="T31" fmla="*/ 672 h 798"/>
                <a:gd name="T32" fmla="*/ 504 w 1904"/>
                <a:gd name="T33" fmla="*/ 702 h 798"/>
                <a:gd name="T34" fmla="*/ 318 w 1904"/>
                <a:gd name="T35" fmla="*/ 666 h 798"/>
                <a:gd name="T36" fmla="*/ 108 w 1904"/>
                <a:gd name="T37" fmla="*/ 564 h 798"/>
                <a:gd name="T38" fmla="*/ 0 w 1904"/>
                <a:gd name="T39" fmla="*/ 456 h 798"/>
                <a:gd name="T40" fmla="*/ 6 w 1904"/>
                <a:gd name="T41" fmla="*/ 282 h 7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04"/>
                <a:gd name="T64" fmla="*/ 0 h 798"/>
                <a:gd name="T65" fmla="*/ 1904 w 1904"/>
                <a:gd name="T66" fmla="*/ 798 h 79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04" h="798">
                  <a:moveTo>
                    <a:pt x="12" y="282"/>
                  </a:moveTo>
                  <a:lnTo>
                    <a:pt x="128" y="96"/>
                  </a:lnTo>
                  <a:lnTo>
                    <a:pt x="132" y="84"/>
                  </a:lnTo>
                  <a:lnTo>
                    <a:pt x="312" y="12"/>
                  </a:lnTo>
                  <a:lnTo>
                    <a:pt x="584" y="24"/>
                  </a:lnTo>
                  <a:lnTo>
                    <a:pt x="846" y="84"/>
                  </a:lnTo>
                  <a:lnTo>
                    <a:pt x="1160" y="24"/>
                  </a:lnTo>
                  <a:lnTo>
                    <a:pt x="1472" y="0"/>
                  </a:lnTo>
                  <a:lnTo>
                    <a:pt x="1710" y="66"/>
                  </a:lnTo>
                  <a:lnTo>
                    <a:pt x="1878" y="234"/>
                  </a:lnTo>
                  <a:lnTo>
                    <a:pt x="1904" y="480"/>
                  </a:lnTo>
                  <a:lnTo>
                    <a:pt x="1760" y="672"/>
                  </a:lnTo>
                  <a:lnTo>
                    <a:pt x="1472" y="768"/>
                  </a:lnTo>
                  <a:lnTo>
                    <a:pt x="1230" y="798"/>
                  </a:lnTo>
                  <a:lnTo>
                    <a:pt x="1072" y="760"/>
                  </a:lnTo>
                  <a:lnTo>
                    <a:pt x="798" y="672"/>
                  </a:lnTo>
                  <a:lnTo>
                    <a:pt x="504" y="702"/>
                  </a:lnTo>
                  <a:lnTo>
                    <a:pt x="318" y="666"/>
                  </a:lnTo>
                  <a:lnTo>
                    <a:pt x="108" y="564"/>
                  </a:lnTo>
                  <a:lnTo>
                    <a:pt x="0" y="456"/>
                  </a:lnTo>
                  <a:lnTo>
                    <a:pt x="6" y="282"/>
                  </a:lnTo>
                </a:path>
              </a:pathLst>
            </a:cu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22" name="Line 33"/>
          <p:cNvSpPr>
            <a:spLocks noChangeShapeType="1"/>
          </p:cNvSpPr>
          <p:nvPr/>
        </p:nvSpPr>
        <p:spPr bwMode="auto">
          <a:xfrm flipV="1">
            <a:off x="5486085" y="1629250"/>
            <a:ext cx="0" cy="11709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9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993965"/>
              </p:ext>
            </p:extLst>
          </p:nvPr>
        </p:nvGraphicFramePr>
        <p:xfrm>
          <a:off x="5245875" y="1430921"/>
          <a:ext cx="283878" cy="27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68" name="公式" r:id="rId9" imgW="164880" imgH="164880" progId="Equation.3">
                  <p:embed/>
                </p:oleObj>
              </mc:Choice>
              <mc:Fallback>
                <p:oleObj name="公式" r:id="rId9" imgW="164880" imgH="1648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875" y="1430921"/>
                        <a:ext cx="283878" cy="2722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5" name="Text Box 37"/>
          <p:cNvSpPr txBox="1">
            <a:spLocks noChangeArrowheads="1"/>
          </p:cNvSpPr>
          <p:nvPr/>
        </p:nvSpPr>
        <p:spPr bwMode="auto">
          <a:xfrm>
            <a:off x="5078218" y="263192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1C1C1C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4126" name="Freeform 38"/>
          <p:cNvSpPr>
            <a:spLocks/>
          </p:cNvSpPr>
          <p:nvPr/>
        </p:nvSpPr>
        <p:spPr bwMode="auto">
          <a:xfrm>
            <a:off x="5477588" y="2784872"/>
            <a:ext cx="1425833" cy="1092743"/>
          </a:xfrm>
          <a:custGeom>
            <a:avLst/>
            <a:gdLst>
              <a:gd name="T0" fmla="*/ 0 w 839"/>
              <a:gd name="T1" fmla="*/ 0 h 643"/>
              <a:gd name="T2" fmla="*/ 839 w 839"/>
              <a:gd name="T3" fmla="*/ 643 h 643"/>
              <a:gd name="T4" fmla="*/ 0 60000 65536"/>
              <a:gd name="T5" fmla="*/ 0 60000 65536"/>
              <a:gd name="T6" fmla="*/ 0 w 839"/>
              <a:gd name="T7" fmla="*/ 0 h 643"/>
              <a:gd name="T8" fmla="*/ 839 w 839"/>
              <a:gd name="T9" fmla="*/ 643 h 6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39" h="643">
                <a:moveTo>
                  <a:pt x="0" y="0"/>
                </a:moveTo>
                <a:lnTo>
                  <a:pt x="839" y="643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8" name="Freeform 40"/>
          <p:cNvSpPr>
            <a:spLocks/>
          </p:cNvSpPr>
          <p:nvPr/>
        </p:nvSpPr>
        <p:spPr bwMode="auto">
          <a:xfrm>
            <a:off x="7080164" y="2167974"/>
            <a:ext cx="540423" cy="463949"/>
          </a:xfrm>
          <a:custGeom>
            <a:avLst/>
            <a:gdLst>
              <a:gd name="T0" fmla="*/ 318 w 318"/>
              <a:gd name="T1" fmla="*/ 273 h 273"/>
              <a:gd name="T2" fmla="*/ 198 w 318"/>
              <a:gd name="T3" fmla="*/ 102 h 273"/>
              <a:gd name="T4" fmla="*/ 0 w 318"/>
              <a:gd name="T5" fmla="*/ 0 h 273"/>
              <a:gd name="T6" fmla="*/ 0 60000 65536"/>
              <a:gd name="T7" fmla="*/ 0 60000 65536"/>
              <a:gd name="T8" fmla="*/ 0 60000 65536"/>
              <a:gd name="T9" fmla="*/ 0 w 318"/>
              <a:gd name="T10" fmla="*/ 0 h 273"/>
              <a:gd name="T11" fmla="*/ 318 w 318"/>
              <a:gd name="T12" fmla="*/ 273 h 273"/>
              <a:gd name="connsiteX0" fmla="*/ 10000 w 10000"/>
              <a:gd name="connsiteY0" fmla="*/ 10000 h 10000"/>
              <a:gd name="connsiteX1" fmla="*/ 6226 w 10000"/>
              <a:gd name="connsiteY1" fmla="*/ 3736 h 10000"/>
              <a:gd name="connsiteX2" fmla="*/ 0 w 10000"/>
              <a:gd name="connsiteY2" fmla="*/ 0 h 10000"/>
              <a:gd name="connsiteX0" fmla="*/ 10000 w 10000"/>
              <a:gd name="connsiteY0" fmla="*/ 10000 h 10000"/>
              <a:gd name="connsiteX1" fmla="*/ 6226 w 10000"/>
              <a:gd name="connsiteY1" fmla="*/ 3736 h 10000"/>
              <a:gd name="connsiteX2" fmla="*/ 0 w 10000"/>
              <a:gd name="connsiteY2" fmla="*/ 0 h 10000"/>
              <a:gd name="connsiteX0" fmla="*/ 10000 w 10000"/>
              <a:gd name="connsiteY0" fmla="*/ 10000 h 10000"/>
              <a:gd name="connsiteX1" fmla="*/ 6226 w 10000"/>
              <a:gd name="connsiteY1" fmla="*/ 3736 h 10000"/>
              <a:gd name="connsiteX2" fmla="*/ 0 w 10000"/>
              <a:gd name="connsiteY2" fmla="*/ 0 h 10000"/>
              <a:gd name="connsiteX0" fmla="*/ 10000 w 10000"/>
              <a:gd name="connsiteY0" fmla="*/ 10000 h 10000"/>
              <a:gd name="connsiteX1" fmla="*/ 6226 w 10000"/>
              <a:gd name="connsiteY1" fmla="*/ 3736 h 10000"/>
              <a:gd name="connsiteX2" fmla="*/ 0 w 1000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9900" y="9349"/>
                  <a:pt x="8686" y="6616"/>
                  <a:pt x="6226" y="3736"/>
                </a:cubicBezTo>
                <a:cubicBezTo>
                  <a:pt x="3766" y="856"/>
                  <a:pt x="1289" y="769"/>
                  <a:pt x="0" y="0"/>
                </a:cubicBezTo>
              </a:path>
            </a:pathLst>
          </a:custGeom>
          <a:noFill/>
          <a:ln w="19050" cmpd="sng">
            <a:solidFill>
              <a:srgbClr val="0000FF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7767"/>
              </p:ext>
            </p:extLst>
          </p:nvPr>
        </p:nvGraphicFramePr>
        <p:xfrm>
          <a:off x="6741975" y="1952145"/>
          <a:ext cx="338189" cy="309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69" name="公式" r:id="rId11" imgW="152280" imgH="139680" progId="Equation.3">
                  <p:embed/>
                </p:oleObj>
              </mc:Choice>
              <mc:Fallback>
                <p:oleObj name="公式" r:id="rId11" imgW="152280" imgH="13968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1975" y="1952145"/>
                        <a:ext cx="338189" cy="3092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9" name="Text Box 42"/>
          <p:cNvSpPr txBox="1">
            <a:spLocks noChangeArrowheads="1"/>
          </p:cNvSpPr>
          <p:nvPr/>
        </p:nvSpPr>
        <p:spPr bwMode="auto">
          <a:xfrm>
            <a:off x="6528536" y="3607433"/>
            <a:ext cx="4016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itchFamily="18" charset="0"/>
              </a:rPr>
              <a:t>x</a:t>
            </a:r>
          </a:p>
        </p:txBody>
      </p:sp>
      <p:sp>
        <p:nvSpPr>
          <p:cNvPr id="4133" name="Line 46"/>
          <p:cNvSpPr>
            <a:spLocks noChangeShapeType="1"/>
          </p:cNvSpPr>
          <p:nvPr/>
        </p:nvSpPr>
        <p:spPr bwMode="auto">
          <a:xfrm>
            <a:off x="5462293" y="2784872"/>
            <a:ext cx="1386746" cy="3092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0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46031"/>
              </p:ext>
            </p:extLst>
          </p:nvPr>
        </p:nvGraphicFramePr>
        <p:xfrm>
          <a:off x="6089872" y="2949189"/>
          <a:ext cx="248119" cy="348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0" name="公式" r:id="rId13" imgW="126720" imgH="177480" progId="Equation.3">
                  <p:embed/>
                </p:oleObj>
              </mc:Choice>
              <mc:Fallback>
                <p:oleObj name="公式" r:id="rId13" imgW="126720" imgH="17748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872" y="2949189"/>
                        <a:ext cx="248119" cy="3483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6" name="Rectangle 51"/>
          <p:cNvSpPr>
            <a:spLocks noChangeArrowheads="1"/>
          </p:cNvSpPr>
          <p:nvPr/>
        </p:nvSpPr>
        <p:spPr bwMode="auto">
          <a:xfrm>
            <a:off x="4459621" y="1398126"/>
            <a:ext cx="3392090" cy="2620542"/>
          </a:xfrm>
          <a:prstGeom prst="rect">
            <a:avLst/>
          </a:prstGeom>
          <a:noFill/>
          <a:ln w="9525">
            <a:solidFill>
              <a:srgbClr val="0066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9" name="Rectangle 53"/>
          <p:cNvSpPr>
            <a:spLocks noChangeArrowheads="1"/>
          </p:cNvSpPr>
          <p:nvPr/>
        </p:nvSpPr>
        <p:spPr bwMode="auto">
          <a:xfrm>
            <a:off x="2357438" y="311944"/>
            <a:ext cx="4212431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100" b="1" dirty="0">
                <a:solidFill>
                  <a:srgbClr val="000000"/>
                </a:solidFill>
              </a:rPr>
              <a:t>§4-1   </a:t>
            </a:r>
            <a:r>
              <a:rPr kumimoji="1" lang="zh-CN" altLang="en-US" sz="2100" b="1" dirty="0">
                <a:solidFill>
                  <a:srgbClr val="000000"/>
                </a:solidFill>
              </a:rPr>
              <a:t>刚体的定轴转动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6808406" y="3062079"/>
            <a:ext cx="45719" cy="5248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zh-CN" altLang="en-US" sz="1350">
              <a:ea typeface="宋体" pitchFamily="2" charset="-122"/>
            </a:endParaRPr>
          </a:p>
        </p:txBody>
      </p:sp>
      <p:graphicFrame>
        <p:nvGraphicFramePr>
          <p:cNvPr id="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647611"/>
              </p:ext>
            </p:extLst>
          </p:nvPr>
        </p:nvGraphicFramePr>
        <p:xfrm>
          <a:off x="6928783" y="3051654"/>
          <a:ext cx="208359" cy="205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71" name="Equation" r:id="rId15" imgW="152280" imgH="152280" progId="Equation.DSMT4">
                  <p:embed/>
                </p:oleObj>
              </mc:Choice>
              <mc:Fallback>
                <p:oleObj name="Equation" r:id="rId15" imgW="15228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8783" y="3051654"/>
                        <a:ext cx="208359" cy="2059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弧形 54"/>
          <p:cNvSpPr/>
          <p:nvPr/>
        </p:nvSpPr>
        <p:spPr bwMode="auto">
          <a:xfrm rot="6084856">
            <a:off x="5490402" y="2449816"/>
            <a:ext cx="408598" cy="852964"/>
          </a:xfrm>
          <a:prstGeom prst="arc">
            <a:avLst>
              <a:gd name="adj1" fmla="val 15967315"/>
              <a:gd name="adj2" fmla="val 1846483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zh-CN" altLang="en-US" sz="1350">
              <a:ea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23168" y="2510502"/>
            <a:ext cx="1881135" cy="591634"/>
            <a:chOff x="5620209" y="3487314"/>
            <a:chExt cx="2508179" cy="788845"/>
          </a:xfrm>
        </p:grpSpPr>
        <p:sp>
          <p:nvSpPr>
            <p:cNvPr id="4127" name="Line 39"/>
            <p:cNvSpPr>
              <a:spLocks noChangeShapeType="1"/>
            </p:cNvSpPr>
            <p:nvPr/>
          </p:nvSpPr>
          <p:spPr bwMode="auto">
            <a:xfrm flipV="1">
              <a:off x="5805710" y="3600450"/>
              <a:ext cx="1785716" cy="2526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0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5660690"/>
                </p:ext>
              </p:extLst>
            </p:nvPr>
          </p:nvGraphicFramePr>
          <p:xfrm>
            <a:off x="6891889" y="3722914"/>
            <a:ext cx="395320" cy="364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872" name="Equation" r:id="rId17" imgW="241200" imgH="177480" progId="Equation.DSMT4">
                    <p:embed/>
                  </p:oleObj>
                </mc:Choice>
                <mc:Fallback>
                  <p:oleObj name="Equation" r:id="rId17" imgW="241200" imgH="17748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1889" y="3722914"/>
                          <a:ext cx="395320" cy="36451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椭圆 52"/>
            <p:cNvSpPr/>
            <p:nvPr/>
          </p:nvSpPr>
          <p:spPr bwMode="auto">
            <a:xfrm>
              <a:off x="7544435" y="3568701"/>
              <a:ext cx="60959" cy="6095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zh-CN" altLang="en-US" sz="1350">
                <a:ea typeface="宋体" pitchFamily="2" charset="-122"/>
              </a:endParaRPr>
            </a:p>
          </p:txBody>
        </p:sp>
        <p:sp>
          <p:nvSpPr>
            <p:cNvPr id="3" name="弧形 2"/>
            <p:cNvSpPr/>
            <p:nvPr/>
          </p:nvSpPr>
          <p:spPr bwMode="auto">
            <a:xfrm rot="3873278">
              <a:off x="5916453" y="3435118"/>
              <a:ext cx="544797" cy="1137285"/>
            </a:xfrm>
            <a:prstGeom prst="arc">
              <a:avLst>
                <a:gd name="adj1" fmla="val 15960566"/>
                <a:gd name="adj2" fmla="val 18010781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zh-CN" altLang="en-US" sz="1350">
                <a:ea typeface="宋体" pitchFamily="2" charset="-122"/>
              </a:endParaRPr>
            </a:p>
          </p:txBody>
        </p:sp>
        <p:graphicFrame>
          <p:nvGraphicFramePr>
            <p:cNvPr id="5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09464"/>
                </p:ext>
              </p:extLst>
            </p:nvPr>
          </p:nvGraphicFramePr>
          <p:xfrm>
            <a:off x="7782313" y="3487314"/>
            <a:ext cx="346075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873" name="Equation" r:id="rId19" imgW="190440" imgH="164880" progId="Equation.DSMT4">
                    <p:embed/>
                  </p:oleObj>
                </mc:Choice>
                <mc:Fallback>
                  <p:oleObj name="Equation" r:id="rId19" imgW="1904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2313" y="3487314"/>
                          <a:ext cx="346075" cy="2984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Group 8"/>
          <p:cNvGrpSpPr>
            <a:grpSpLocks/>
          </p:cNvGrpSpPr>
          <p:nvPr/>
        </p:nvGrpSpPr>
        <p:grpSpPr bwMode="auto">
          <a:xfrm>
            <a:off x="5208619" y="4088095"/>
            <a:ext cx="648891" cy="759619"/>
            <a:chOff x="3792" y="3312"/>
            <a:chExt cx="672" cy="816"/>
          </a:xfrm>
        </p:grpSpPr>
        <p:grpSp>
          <p:nvGrpSpPr>
            <p:cNvPr id="62" name="Group 9"/>
            <p:cNvGrpSpPr>
              <a:grpSpLocks/>
            </p:cNvGrpSpPr>
            <p:nvPr/>
          </p:nvGrpSpPr>
          <p:grpSpPr bwMode="auto">
            <a:xfrm>
              <a:off x="4021" y="3312"/>
              <a:ext cx="443" cy="593"/>
              <a:chOff x="1058" y="3120"/>
              <a:chExt cx="815" cy="801"/>
            </a:xfrm>
          </p:grpSpPr>
          <p:sp>
            <p:nvSpPr>
              <p:cNvPr id="70" name="Freeform 10"/>
              <p:cNvSpPr>
                <a:spLocks/>
              </p:cNvSpPr>
              <p:nvPr/>
            </p:nvSpPr>
            <p:spPr bwMode="auto">
              <a:xfrm>
                <a:off x="1058" y="3120"/>
                <a:ext cx="815" cy="801"/>
              </a:xfrm>
              <a:custGeom>
                <a:avLst/>
                <a:gdLst>
                  <a:gd name="T0" fmla="*/ 185 w 815"/>
                  <a:gd name="T1" fmla="*/ 790 h 801"/>
                  <a:gd name="T2" fmla="*/ 253 w 815"/>
                  <a:gd name="T3" fmla="*/ 786 h 801"/>
                  <a:gd name="T4" fmla="*/ 350 w 815"/>
                  <a:gd name="T5" fmla="*/ 768 h 801"/>
                  <a:gd name="T6" fmla="*/ 481 w 815"/>
                  <a:gd name="T7" fmla="*/ 725 h 801"/>
                  <a:gd name="T8" fmla="*/ 662 w 815"/>
                  <a:gd name="T9" fmla="*/ 657 h 801"/>
                  <a:gd name="T10" fmla="*/ 706 w 815"/>
                  <a:gd name="T11" fmla="*/ 624 h 801"/>
                  <a:gd name="T12" fmla="*/ 775 w 815"/>
                  <a:gd name="T13" fmla="*/ 529 h 801"/>
                  <a:gd name="T14" fmla="*/ 814 w 815"/>
                  <a:gd name="T15" fmla="*/ 469 h 801"/>
                  <a:gd name="T16" fmla="*/ 777 w 815"/>
                  <a:gd name="T17" fmla="*/ 432 h 801"/>
                  <a:gd name="T18" fmla="*/ 777 w 815"/>
                  <a:gd name="T19" fmla="*/ 404 h 801"/>
                  <a:gd name="T20" fmla="*/ 807 w 815"/>
                  <a:gd name="T21" fmla="*/ 356 h 801"/>
                  <a:gd name="T22" fmla="*/ 800 w 815"/>
                  <a:gd name="T23" fmla="*/ 317 h 801"/>
                  <a:gd name="T24" fmla="*/ 747 w 815"/>
                  <a:gd name="T25" fmla="*/ 292 h 801"/>
                  <a:gd name="T26" fmla="*/ 763 w 815"/>
                  <a:gd name="T27" fmla="*/ 257 h 801"/>
                  <a:gd name="T28" fmla="*/ 741 w 815"/>
                  <a:gd name="T29" fmla="*/ 213 h 801"/>
                  <a:gd name="T30" fmla="*/ 665 w 815"/>
                  <a:gd name="T31" fmla="*/ 201 h 801"/>
                  <a:gd name="T32" fmla="*/ 635 w 815"/>
                  <a:gd name="T33" fmla="*/ 169 h 801"/>
                  <a:gd name="T34" fmla="*/ 575 w 815"/>
                  <a:gd name="T35" fmla="*/ 156 h 801"/>
                  <a:gd name="T36" fmla="*/ 454 w 815"/>
                  <a:gd name="T37" fmla="*/ 158 h 801"/>
                  <a:gd name="T38" fmla="*/ 378 w 815"/>
                  <a:gd name="T39" fmla="*/ 182 h 801"/>
                  <a:gd name="T40" fmla="*/ 325 w 815"/>
                  <a:gd name="T41" fmla="*/ 230 h 801"/>
                  <a:gd name="T42" fmla="*/ 280 w 815"/>
                  <a:gd name="T43" fmla="*/ 290 h 801"/>
                  <a:gd name="T44" fmla="*/ 301 w 815"/>
                  <a:gd name="T45" fmla="*/ 312 h 801"/>
                  <a:gd name="T46" fmla="*/ 347 w 815"/>
                  <a:gd name="T47" fmla="*/ 315 h 801"/>
                  <a:gd name="T48" fmla="*/ 384 w 815"/>
                  <a:gd name="T49" fmla="*/ 289 h 801"/>
                  <a:gd name="T50" fmla="*/ 354 w 815"/>
                  <a:gd name="T51" fmla="*/ 315 h 801"/>
                  <a:gd name="T52" fmla="*/ 339 w 815"/>
                  <a:gd name="T53" fmla="*/ 321 h 801"/>
                  <a:gd name="T54" fmla="*/ 309 w 815"/>
                  <a:gd name="T55" fmla="*/ 340 h 801"/>
                  <a:gd name="T56" fmla="*/ 257 w 815"/>
                  <a:gd name="T57" fmla="*/ 332 h 801"/>
                  <a:gd name="T58" fmla="*/ 249 w 815"/>
                  <a:gd name="T59" fmla="*/ 305 h 801"/>
                  <a:gd name="T60" fmla="*/ 257 w 815"/>
                  <a:gd name="T61" fmla="*/ 217 h 801"/>
                  <a:gd name="T62" fmla="*/ 289 w 815"/>
                  <a:gd name="T63" fmla="*/ 126 h 801"/>
                  <a:gd name="T64" fmla="*/ 290 w 815"/>
                  <a:gd name="T65" fmla="*/ 41 h 801"/>
                  <a:gd name="T66" fmla="*/ 259 w 815"/>
                  <a:gd name="T67" fmla="*/ 9 h 801"/>
                  <a:gd name="T68" fmla="*/ 192 w 815"/>
                  <a:gd name="T69" fmla="*/ 7 h 801"/>
                  <a:gd name="T70" fmla="*/ 168 w 815"/>
                  <a:gd name="T71" fmla="*/ 65 h 801"/>
                  <a:gd name="T72" fmla="*/ 137 w 815"/>
                  <a:gd name="T73" fmla="*/ 130 h 801"/>
                  <a:gd name="T74" fmla="*/ 122 w 815"/>
                  <a:gd name="T75" fmla="*/ 153 h 801"/>
                  <a:gd name="T76" fmla="*/ 106 w 815"/>
                  <a:gd name="T77" fmla="*/ 183 h 801"/>
                  <a:gd name="T78" fmla="*/ 62 w 815"/>
                  <a:gd name="T79" fmla="*/ 311 h 801"/>
                  <a:gd name="T80" fmla="*/ 23 w 815"/>
                  <a:gd name="T81" fmla="*/ 462 h 801"/>
                  <a:gd name="T82" fmla="*/ 0 w 815"/>
                  <a:gd name="T83" fmla="*/ 554 h 80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15"/>
                  <a:gd name="T127" fmla="*/ 0 h 801"/>
                  <a:gd name="T128" fmla="*/ 815 w 815"/>
                  <a:gd name="T129" fmla="*/ 801 h 80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15" h="801">
                    <a:moveTo>
                      <a:pt x="132" y="800"/>
                    </a:moveTo>
                    <a:lnTo>
                      <a:pt x="162" y="792"/>
                    </a:lnTo>
                    <a:lnTo>
                      <a:pt x="185" y="790"/>
                    </a:lnTo>
                    <a:lnTo>
                      <a:pt x="208" y="783"/>
                    </a:lnTo>
                    <a:lnTo>
                      <a:pt x="224" y="784"/>
                    </a:lnTo>
                    <a:lnTo>
                      <a:pt x="253" y="786"/>
                    </a:lnTo>
                    <a:lnTo>
                      <a:pt x="284" y="783"/>
                    </a:lnTo>
                    <a:lnTo>
                      <a:pt x="314" y="775"/>
                    </a:lnTo>
                    <a:lnTo>
                      <a:pt x="350" y="768"/>
                    </a:lnTo>
                    <a:lnTo>
                      <a:pt x="388" y="759"/>
                    </a:lnTo>
                    <a:lnTo>
                      <a:pt x="426" y="745"/>
                    </a:lnTo>
                    <a:lnTo>
                      <a:pt x="481" y="725"/>
                    </a:lnTo>
                    <a:lnTo>
                      <a:pt x="533" y="703"/>
                    </a:lnTo>
                    <a:lnTo>
                      <a:pt x="602" y="677"/>
                    </a:lnTo>
                    <a:lnTo>
                      <a:pt x="662" y="657"/>
                    </a:lnTo>
                    <a:lnTo>
                      <a:pt x="684" y="649"/>
                    </a:lnTo>
                    <a:lnTo>
                      <a:pt x="701" y="636"/>
                    </a:lnTo>
                    <a:lnTo>
                      <a:pt x="706" y="624"/>
                    </a:lnTo>
                    <a:lnTo>
                      <a:pt x="721" y="605"/>
                    </a:lnTo>
                    <a:lnTo>
                      <a:pt x="744" y="575"/>
                    </a:lnTo>
                    <a:lnTo>
                      <a:pt x="775" y="529"/>
                    </a:lnTo>
                    <a:lnTo>
                      <a:pt x="799" y="504"/>
                    </a:lnTo>
                    <a:lnTo>
                      <a:pt x="806" y="481"/>
                    </a:lnTo>
                    <a:lnTo>
                      <a:pt x="814" y="469"/>
                    </a:lnTo>
                    <a:lnTo>
                      <a:pt x="806" y="452"/>
                    </a:lnTo>
                    <a:lnTo>
                      <a:pt x="792" y="437"/>
                    </a:lnTo>
                    <a:lnTo>
                      <a:pt x="777" y="432"/>
                    </a:lnTo>
                    <a:lnTo>
                      <a:pt x="768" y="427"/>
                    </a:lnTo>
                    <a:lnTo>
                      <a:pt x="768" y="416"/>
                    </a:lnTo>
                    <a:lnTo>
                      <a:pt x="777" y="404"/>
                    </a:lnTo>
                    <a:lnTo>
                      <a:pt x="784" y="392"/>
                    </a:lnTo>
                    <a:lnTo>
                      <a:pt x="799" y="374"/>
                    </a:lnTo>
                    <a:lnTo>
                      <a:pt x="807" y="356"/>
                    </a:lnTo>
                    <a:lnTo>
                      <a:pt x="808" y="344"/>
                    </a:lnTo>
                    <a:lnTo>
                      <a:pt x="808" y="327"/>
                    </a:lnTo>
                    <a:lnTo>
                      <a:pt x="800" y="317"/>
                    </a:lnTo>
                    <a:lnTo>
                      <a:pt x="784" y="307"/>
                    </a:lnTo>
                    <a:lnTo>
                      <a:pt x="762" y="297"/>
                    </a:lnTo>
                    <a:lnTo>
                      <a:pt x="747" y="292"/>
                    </a:lnTo>
                    <a:lnTo>
                      <a:pt x="747" y="281"/>
                    </a:lnTo>
                    <a:lnTo>
                      <a:pt x="754" y="269"/>
                    </a:lnTo>
                    <a:lnTo>
                      <a:pt x="763" y="257"/>
                    </a:lnTo>
                    <a:lnTo>
                      <a:pt x="755" y="241"/>
                    </a:lnTo>
                    <a:lnTo>
                      <a:pt x="756" y="222"/>
                    </a:lnTo>
                    <a:lnTo>
                      <a:pt x="741" y="213"/>
                    </a:lnTo>
                    <a:lnTo>
                      <a:pt x="726" y="209"/>
                    </a:lnTo>
                    <a:lnTo>
                      <a:pt x="696" y="205"/>
                    </a:lnTo>
                    <a:lnTo>
                      <a:pt x="665" y="201"/>
                    </a:lnTo>
                    <a:lnTo>
                      <a:pt x="651" y="202"/>
                    </a:lnTo>
                    <a:lnTo>
                      <a:pt x="643" y="180"/>
                    </a:lnTo>
                    <a:lnTo>
                      <a:pt x="635" y="169"/>
                    </a:lnTo>
                    <a:lnTo>
                      <a:pt x="620" y="158"/>
                    </a:lnTo>
                    <a:lnTo>
                      <a:pt x="599" y="154"/>
                    </a:lnTo>
                    <a:lnTo>
                      <a:pt x="575" y="156"/>
                    </a:lnTo>
                    <a:lnTo>
                      <a:pt x="545" y="158"/>
                    </a:lnTo>
                    <a:lnTo>
                      <a:pt x="507" y="155"/>
                    </a:lnTo>
                    <a:lnTo>
                      <a:pt x="454" y="158"/>
                    </a:lnTo>
                    <a:lnTo>
                      <a:pt x="430" y="160"/>
                    </a:lnTo>
                    <a:lnTo>
                      <a:pt x="409" y="168"/>
                    </a:lnTo>
                    <a:lnTo>
                      <a:pt x="378" y="182"/>
                    </a:lnTo>
                    <a:lnTo>
                      <a:pt x="354" y="195"/>
                    </a:lnTo>
                    <a:lnTo>
                      <a:pt x="340" y="212"/>
                    </a:lnTo>
                    <a:lnTo>
                      <a:pt x="325" y="230"/>
                    </a:lnTo>
                    <a:lnTo>
                      <a:pt x="302" y="255"/>
                    </a:lnTo>
                    <a:lnTo>
                      <a:pt x="288" y="278"/>
                    </a:lnTo>
                    <a:lnTo>
                      <a:pt x="280" y="290"/>
                    </a:lnTo>
                    <a:lnTo>
                      <a:pt x="288" y="296"/>
                    </a:lnTo>
                    <a:lnTo>
                      <a:pt x="294" y="307"/>
                    </a:lnTo>
                    <a:lnTo>
                      <a:pt x="301" y="312"/>
                    </a:lnTo>
                    <a:lnTo>
                      <a:pt x="316" y="317"/>
                    </a:lnTo>
                    <a:lnTo>
                      <a:pt x="332" y="315"/>
                    </a:lnTo>
                    <a:lnTo>
                      <a:pt x="347" y="315"/>
                    </a:lnTo>
                    <a:lnTo>
                      <a:pt x="363" y="302"/>
                    </a:lnTo>
                    <a:lnTo>
                      <a:pt x="377" y="295"/>
                    </a:lnTo>
                    <a:lnTo>
                      <a:pt x="384" y="289"/>
                    </a:lnTo>
                    <a:lnTo>
                      <a:pt x="400" y="282"/>
                    </a:lnTo>
                    <a:lnTo>
                      <a:pt x="385" y="294"/>
                    </a:lnTo>
                    <a:lnTo>
                      <a:pt x="354" y="315"/>
                    </a:lnTo>
                    <a:lnTo>
                      <a:pt x="363" y="319"/>
                    </a:lnTo>
                    <a:lnTo>
                      <a:pt x="354" y="320"/>
                    </a:lnTo>
                    <a:lnTo>
                      <a:pt x="339" y="321"/>
                    </a:lnTo>
                    <a:lnTo>
                      <a:pt x="332" y="327"/>
                    </a:lnTo>
                    <a:lnTo>
                      <a:pt x="315" y="334"/>
                    </a:lnTo>
                    <a:lnTo>
                      <a:pt x="309" y="340"/>
                    </a:lnTo>
                    <a:lnTo>
                      <a:pt x="288" y="341"/>
                    </a:lnTo>
                    <a:lnTo>
                      <a:pt x="272" y="343"/>
                    </a:lnTo>
                    <a:lnTo>
                      <a:pt x="257" y="332"/>
                    </a:lnTo>
                    <a:lnTo>
                      <a:pt x="250" y="327"/>
                    </a:lnTo>
                    <a:lnTo>
                      <a:pt x="249" y="315"/>
                    </a:lnTo>
                    <a:lnTo>
                      <a:pt x="249" y="305"/>
                    </a:lnTo>
                    <a:lnTo>
                      <a:pt x="250" y="276"/>
                    </a:lnTo>
                    <a:lnTo>
                      <a:pt x="250" y="247"/>
                    </a:lnTo>
                    <a:lnTo>
                      <a:pt x="257" y="217"/>
                    </a:lnTo>
                    <a:lnTo>
                      <a:pt x="259" y="189"/>
                    </a:lnTo>
                    <a:lnTo>
                      <a:pt x="274" y="149"/>
                    </a:lnTo>
                    <a:lnTo>
                      <a:pt x="289" y="126"/>
                    </a:lnTo>
                    <a:lnTo>
                      <a:pt x="295" y="108"/>
                    </a:lnTo>
                    <a:lnTo>
                      <a:pt x="296" y="68"/>
                    </a:lnTo>
                    <a:lnTo>
                      <a:pt x="290" y="41"/>
                    </a:lnTo>
                    <a:lnTo>
                      <a:pt x="281" y="24"/>
                    </a:lnTo>
                    <a:lnTo>
                      <a:pt x="275" y="13"/>
                    </a:lnTo>
                    <a:lnTo>
                      <a:pt x="259" y="9"/>
                    </a:lnTo>
                    <a:lnTo>
                      <a:pt x="237" y="5"/>
                    </a:lnTo>
                    <a:lnTo>
                      <a:pt x="214" y="0"/>
                    </a:lnTo>
                    <a:lnTo>
                      <a:pt x="192" y="7"/>
                    </a:lnTo>
                    <a:lnTo>
                      <a:pt x="183" y="14"/>
                    </a:lnTo>
                    <a:lnTo>
                      <a:pt x="176" y="53"/>
                    </a:lnTo>
                    <a:lnTo>
                      <a:pt x="168" y="65"/>
                    </a:lnTo>
                    <a:lnTo>
                      <a:pt x="168" y="71"/>
                    </a:lnTo>
                    <a:lnTo>
                      <a:pt x="161" y="94"/>
                    </a:lnTo>
                    <a:lnTo>
                      <a:pt x="137" y="130"/>
                    </a:lnTo>
                    <a:lnTo>
                      <a:pt x="130" y="143"/>
                    </a:lnTo>
                    <a:lnTo>
                      <a:pt x="130" y="154"/>
                    </a:lnTo>
                    <a:lnTo>
                      <a:pt x="122" y="153"/>
                    </a:lnTo>
                    <a:lnTo>
                      <a:pt x="123" y="159"/>
                    </a:lnTo>
                    <a:lnTo>
                      <a:pt x="122" y="165"/>
                    </a:lnTo>
                    <a:lnTo>
                      <a:pt x="106" y="183"/>
                    </a:lnTo>
                    <a:lnTo>
                      <a:pt x="99" y="223"/>
                    </a:lnTo>
                    <a:lnTo>
                      <a:pt x="76" y="264"/>
                    </a:lnTo>
                    <a:lnTo>
                      <a:pt x="62" y="311"/>
                    </a:lnTo>
                    <a:lnTo>
                      <a:pt x="38" y="364"/>
                    </a:lnTo>
                    <a:lnTo>
                      <a:pt x="31" y="405"/>
                    </a:lnTo>
                    <a:lnTo>
                      <a:pt x="23" y="462"/>
                    </a:lnTo>
                    <a:lnTo>
                      <a:pt x="23" y="517"/>
                    </a:lnTo>
                    <a:lnTo>
                      <a:pt x="23" y="523"/>
                    </a:lnTo>
                    <a:lnTo>
                      <a:pt x="0" y="554"/>
                    </a:lnTo>
                    <a:lnTo>
                      <a:pt x="87" y="610"/>
                    </a:lnTo>
                    <a:lnTo>
                      <a:pt x="132" y="800"/>
                    </a:lnTo>
                  </a:path>
                </a:pathLst>
              </a:custGeom>
              <a:solidFill>
                <a:srgbClr val="FFBD7B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11"/>
              <p:cNvSpPr>
                <a:spLocks/>
              </p:cNvSpPr>
              <p:nvPr/>
            </p:nvSpPr>
            <p:spPr bwMode="auto">
              <a:xfrm>
                <a:off x="1184" y="3763"/>
                <a:ext cx="562" cy="155"/>
              </a:xfrm>
              <a:custGeom>
                <a:avLst/>
                <a:gdLst>
                  <a:gd name="T0" fmla="*/ 30 w 562"/>
                  <a:gd name="T1" fmla="*/ 154 h 155"/>
                  <a:gd name="T2" fmla="*/ 52 w 562"/>
                  <a:gd name="T3" fmla="*/ 147 h 155"/>
                  <a:gd name="T4" fmla="*/ 75 w 562"/>
                  <a:gd name="T5" fmla="*/ 146 h 155"/>
                  <a:gd name="T6" fmla="*/ 90 w 562"/>
                  <a:gd name="T7" fmla="*/ 138 h 155"/>
                  <a:gd name="T8" fmla="*/ 112 w 562"/>
                  <a:gd name="T9" fmla="*/ 143 h 155"/>
                  <a:gd name="T10" fmla="*/ 128 w 562"/>
                  <a:gd name="T11" fmla="*/ 142 h 155"/>
                  <a:gd name="T12" fmla="*/ 151 w 562"/>
                  <a:gd name="T13" fmla="*/ 139 h 155"/>
                  <a:gd name="T14" fmla="*/ 179 w 562"/>
                  <a:gd name="T15" fmla="*/ 138 h 155"/>
                  <a:gd name="T16" fmla="*/ 218 w 562"/>
                  <a:gd name="T17" fmla="*/ 124 h 155"/>
                  <a:gd name="T18" fmla="*/ 263 w 562"/>
                  <a:gd name="T19" fmla="*/ 115 h 155"/>
                  <a:gd name="T20" fmla="*/ 309 w 562"/>
                  <a:gd name="T21" fmla="*/ 102 h 155"/>
                  <a:gd name="T22" fmla="*/ 363 w 562"/>
                  <a:gd name="T23" fmla="*/ 81 h 155"/>
                  <a:gd name="T24" fmla="*/ 423 w 562"/>
                  <a:gd name="T25" fmla="*/ 59 h 155"/>
                  <a:gd name="T26" fmla="*/ 477 w 562"/>
                  <a:gd name="T27" fmla="*/ 33 h 155"/>
                  <a:gd name="T28" fmla="*/ 513 w 562"/>
                  <a:gd name="T29" fmla="*/ 20 h 155"/>
                  <a:gd name="T30" fmla="*/ 537 w 562"/>
                  <a:gd name="T31" fmla="*/ 13 h 155"/>
                  <a:gd name="T32" fmla="*/ 561 w 562"/>
                  <a:gd name="T33" fmla="*/ 0 h 155"/>
                  <a:gd name="T34" fmla="*/ 545 w 562"/>
                  <a:gd name="T35" fmla="*/ 5 h 155"/>
                  <a:gd name="T36" fmla="*/ 529 w 562"/>
                  <a:gd name="T37" fmla="*/ 7 h 155"/>
                  <a:gd name="T38" fmla="*/ 514 w 562"/>
                  <a:gd name="T39" fmla="*/ 2 h 155"/>
                  <a:gd name="T40" fmla="*/ 506 w 562"/>
                  <a:gd name="T41" fmla="*/ 3 h 155"/>
                  <a:gd name="T42" fmla="*/ 484 w 562"/>
                  <a:gd name="T43" fmla="*/ 10 h 155"/>
                  <a:gd name="T44" fmla="*/ 462 w 562"/>
                  <a:gd name="T45" fmla="*/ 24 h 155"/>
                  <a:gd name="T46" fmla="*/ 438 w 562"/>
                  <a:gd name="T47" fmla="*/ 36 h 155"/>
                  <a:gd name="T48" fmla="*/ 407 w 562"/>
                  <a:gd name="T49" fmla="*/ 48 h 155"/>
                  <a:gd name="T50" fmla="*/ 378 w 562"/>
                  <a:gd name="T51" fmla="*/ 62 h 155"/>
                  <a:gd name="T52" fmla="*/ 341 w 562"/>
                  <a:gd name="T53" fmla="*/ 77 h 155"/>
                  <a:gd name="T54" fmla="*/ 309 w 562"/>
                  <a:gd name="T55" fmla="*/ 84 h 155"/>
                  <a:gd name="T56" fmla="*/ 279 w 562"/>
                  <a:gd name="T57" fmla="*/ 97 h 155"/>
                  <a:gd name="T58" fmla="*/ 256 w 562"/>
                  <a:gd name="T59" fmla="*/ 105 h 155"/>
                  <a:gd name="T60" fmla="*/ 233 w 562"/>
                  <a:gd name="T61" fmla="*/ 107 h 155"/>
                  <a:gd name="T62" fmla="*/ 217 w 562"/>
                  <a:gd name="T63" fmla="*/ 113 h 155"/>
                  <a:gd name="T64" fmla="*/ 188 w 562"/>
                  <a:gd name="T65" fmla="*/ 114 h 155"/>
                  <a:gd name="T66" fmla="*/ 158 w 562"/>
                  <a:gd name="T67" fmla="*/ 118 h 155"/>
                  <a:gd name="T68" fmla="*/ 129 w 562"/>
                  <a:gd name="T69" fmla="*/ 119 h 155"/>
                  <a:gd name="T70" fmla="*/ 106 w 562"/>
                  <a:gd name="T71" fmla="*/ 114 h 155"/>
                  <a:gd name="T72" fmla="*/ 83 w 562"/>
                  <a:gd name="T73" fmla="*/ 110 h 155"/>
                  <a:gd name="T74" fmla="*/ 68 w 562"/>
                  <a:gd name="T75" fmla="*/ 95 h 155"/>
                  <a:gd name="T76" fmla="*/ 52 w 562"/>
                  <a:gd name="T77" fmla="*/ 84 h 155"/>
                  <a:gd name="T78" fmla="*/ 38 w 562"/>
                  <a:gd name="T79" fmla="*/ 69 h 155"/>
                  <a:gd name="T80" fmla="*/ 23 w 562"/>
                  <a:gd name="T81" fmla="*/ 54 h 155"/>
                  <a:gd name="T82" fmla="*/ 15 w 562"/>
                  <a:gd name="T83" fmla="*/ 42 h 155"/>
                  <a:gd name="T84" fmla="*/ 0 w 562"/>
                  <a:gd name="T85" fmla="*/ 33 h 155"/>
                  <a:gd name="T86" fmla="*/ 30 w 562"/>
                  <a:gd name="T87" fmla="*/ 154 h 15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62"/>
                  <a:gd name="T133" fmla="*/ 0 h 155"/>
                  <a:gd name="T134" fmla="*/ 562 w 562"/>
                  <a:gd name="T135" fmla="*/ 155 h 15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62" h="155">
                    <a:moveTo>
                      <a:pt x="30" y="154"/>
                    </a:moveTo>
                    <a:lnTo>
                      <a:pt x="52" y="147"/>
                    </a:lnTo>
                    <a:lnTo>
                      <a:pt x="75" y="146"/>
                    </a:lnTo>
                    <a:lnTo>
                      <a:pt x="90" y="138"/>
                    </a:lnTo>
                    <a:lnTo>
                      <a:pt x="112" y="143"/>
                    </a:lnTo>
                    <a:lnTo>
                      <a:pt x="128" y="142"/>
                    </a:lnTo>
                    <a:lnTo>
                      <a:pt x="151" y="139"/>
                    </a:lnTo>
                    <a:lnTo>
                      <a:pt x="179" y="138"/>
                    </a:lnTo>
                    <a:lnTo>
                      <a:pt x="218" y="124"/>
                    </a:lnTo>
                    <a:lnTo>
                      <a:pt x="263" y="115"/>
                    </a:lnTo>
                    <a:lnTo>
                      <a:pt x="309" y="102"/>
                    </a:lnTo>
                    <a:lnTo>
                      <a:pt x="363" y="81"/>
                    </a:lnTo>
                    <a:lnTo>
                      <a:pt x="423" y="59"/>
                    </a:lnTo>
                    <a:lnTo>
                      <a:pt x="477" y="33"/>
                    </a:lnTo>
                    <a:lnTo>
                      <a:pt x="513" y="20"/>
                    </a:lnTo>
                    <a:lnTo>
                      <a:pt x="537" y="13"/>
                    </a:lnTo>
                    <a:lnTo>
                      <a:pt x="561" y="0"/>
                    </a:lnTo>
                    <a:lnTo>
                      <a:pt x="545" y="5"/>
                    </a:lnTo>
                    <a:lnTo>
                      <a:pt x="529" y="7"/>
                    </a:lnTo>
                    <a:lnTo>
                      <a:pt x="514" y="2"/>
                    </a:lnTo>
                    <a:lnTo>
                      <a:pt x="506" y="3"/>
                    </a:lnTo>
                    <a:lnTo>
                      <a:pt x="484" y="10"/>
                    </a:lnTo>
                    <a:lnTo>
                      <a:pt x="462" y="24"/>
                    </a:lnTo>
                    <a:lnTo>
                      <a:pt x="438" y="36"/>
                    </a:lnTo>
                    <a:lnTo>
                      <a:pt x="407" y="48"/>
                    </a:lnTo>
                    <a:lnTo>
                      <a:pt x="378" y="62"/>
                    </a:lnTo>
                    <a:lnTo>
                      <a:pt x="341" y="77"/>
                    </a:lnTo>
                    <a:lnTo>
                      <a:pt x="309" y="84"/>
                    </a:lnTo>
                    <a:lnTo>
                      <a:pt x="279" y="97"/>
                    </a:lnTo>
                    <a:lnTo>
                      <a:pt x="256" y="105"/>
                    </a:lnTo>
                    <a:lnTo>
                      <a:pt x="233" y="107"/>
                    </a:lnTo>
                    <a:lnTo>
                      <a:pt x="217" y="113"/>
                    </a:lnTo>
                    <a:lnTo>
                      <a:pt x="188" y="114"/>
                    </a:lnTo>
                    <a:lnTo>
                      <a:pt x="158" y="118"/>
                    </a:lnTo>
                    <a:lnTo>
                      <a:pt x="129" y="119"/>
                    </a:lnTo>
                    <a:lnTo>
                      <a:pt x="106" y="114"/>
                    </a:lnTo>
                    <a:lnTo>
                      <a:pt x="83" y="110"/>
                    </a:lnTo>
                    <a:lnTo>
                      <a:pt x="68" y="95"/>
                    </a:lnTo>
                    <a:lnTo>
                      <a:pt x="52" y="84"/>
                    </a:lnTo>
                    <a:lnTo>
                      <a:pt x="38" y="69"/>
                    </a:lnTo>
                    <a:lnTo>
                      <a:pt x="23" y="54"/>
                    </a:lnTo>
                    <a:lnTo>
                      <a:pt x="15" y="42"/>
                    </a:lnTo>
                    <a:lnTo>
                      <a:pt x="0" y="33"/>
                    </a:lnTo>
                    <a:lnTo>
                      <a:pt x="30" y="154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1723" y="3548"/>
                <a:ext cx="121" cy="115"/>
              </a:xfrm>
              <a:custGeom>
                <a:avLst/>
                <a:gdLst>
                  <a:gd name="T0" fmla="*/ 112 w 121"/>
                  <a:gd name="T1" fmla="*/ 5 h 115"/>
                  <a:gd name="T2" fmla="*/ 120 w 121"/>
                  <a:gd name="T3" fmla="*/ 15 h 115"/>
                  <a:gd name="T4" fmla="*/ 120 w 121"/>
                  <a:gd name="T5" fmla="*/ 26 h 115"/>
                  <a:gd name="T6" fmla="*/ 111 w 121"/>
                  <a:gd name="T7" fmla="*/ 44 h 115"/>
                  <a:gd name="T8" fmla="*/ 98 w 121"/>
                  <a:gd name="T9" fmla="*/ 56 h 115"/>
                  <a:gd name="T10" fmla="*/ 82 w 121"/>
                  <a:gd name="T11" fmla="*/ 73 h 115"/>
                  <a:gd name="T12" fmla="*/ 52 w 121"/>
                  <a:gd name="T13" fmla="*/ 88 h 115"/>
                  <a:gd name="T14" fmla="*/ 29 w 121"/>
                  <a:gd name="T15" fmla="*/ 101 h 115"/>
                  <a:gd name="T16" fmla="*/ 0 w 121"/>
                  <a:gd name="T17" fmla="*/ 114 h 115"/>
                  <a:gd name="T18" fmla="*/ 29 w 121"/>
                  <a:gd name="T19" fmla="*/ 95 h 115"/>
                  <a:gd name="T20" fmla="*/ 37 w 121"/>
                  <a:gd name="T21" fmla="*/ 88 h 115"/>
                  <a:gd name="T22" fmla="*/ 52 w 121"/>
                  <a:gd name="T23" fmla="*/ 82 h 115"/>
                  <a:gd name="T24" fmla="*/ 67 w 121"/>
                  <a:gd name="T25" fmla="*/ 69 h 115"/>
                  <a:gd name="T26" fmla="*/ 75 w 121"/>
                  <a:gd name="T27" fmla="*/ 63 h 115"/>
                  <a:gd name="T28" fmla="*/ 89 w 121"/>
                  <a:gd name="T29" fmla="*/ 51 h 115"/>
                  <a:gd name="T30" fmla="*/ 97 w 121"/>
                  <a:gd name="T31" fmla="*/ 40 h 115"/>
                  <a:gd name="T32" fmla="*/ 105 w 121"/>
                  <a:gd name="T33" fmla="*/ 21 h 115"/>
                  <a:gd name="T34" fmla="*/ 105 w 121"/>
                  <a:gd name="T35" fmla="*/ 11 h 115"/>
                  <a:gd name="T36" fmla="*/ 105 w 121"/>
                  <a:gd name="T37" fmla="*/ 0 h 115"/>
                  <a:gd name="T38" fmla="*/ 112 w 121"/>
                  <a:gd name="T39" fmla="*/ 5 h 11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"/>
                  <a:gd name="T61" fmla="*/ 0 h 115"/>
                  <a:gd name="T62" fmla="*/ 121 w 121"/>
                  <a:gd name="T63" fmla="*/ 115 h 11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" h="115">
                    <a:moveTo>
                      <a:pt x="112" y="5"/>
                    </a:moveTo>
                    <a:lnTo>
                      <a:pt x="120" y="15"/>
                    </a:lnTo>
                    <a:lnTo>
                      <a:pt x="120" y="26"/>
                    </a:lnTo>
                    <a:lnTo>
                      <a:pt x="111" y="44"/>
                    </a:lnTo>
                    <a:lnTo>
                      <a:pt x="98" y="56"/>
                    </a:lnTo>
                    <a:lnTo>
                      <a:pt x="82" y="73"/>
                    </a:lnTo>
                    <a:lnTo>
                      <a:pt x="52" y="88"/>
                    </a:lnTo>
                    <a:lnTo>
                      <a:pt x="29" y="101"/>
                    </a:lnTo>
                    <a:lnTo>
                      <a:pt x="0" y="114"/>
                    </a:lnTo>
                    <a:lnTo>
                      <a:pt x="29" y="95"/>
                    </a:lnTo>
                    <a:lnTo>
                      <a:pt x="37" y="88"/>
                    </a:lnTo>
                    <a:lnTo>
                      <a:pt x="52" y="82"/>
                    </a:lnTo>
                    <a:lnTo>
                      <a:pt x="67" y="69"/>
                    </a:lnTo>
                    <a:lnTo>
                      <a:pt x="75" y="63"/>
                    </a:lnTo>
                    <a:lnTo>
                      <a:pt x="89" y="51"/>
                    </a:lnTo>
                    <a:lnTo>
                      <a:pt x="97" y="40"/>
                    </a:lnTo>
                    <a:lnTo>
                      <a:pt x="105" y="21"/>
                    </a:lnTo>
                    <a:lnTo>
                      <a:pt x="105" y="11"/>
                    </a:lnTo>
                    <a:lnTo>
                      <a:pt x="105" y="0"/>
                    </a:lnTo>
                    <a:lnTo>
                      <a:pt x="112" y="5"/>
                    </a:lnTo>
                  </a:path>
                </a:pathLst>
              </a:custGeom>
              <a:solidFill>
                <a:srgbClr val="FCA435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679" y="3413"/>
                <a:ext cx="143" cy="140"/>
              </a:xfrm>
              <a:custGeom>
                <a:avLst/>
                <a:gdLst>
                  <a:gd name="T0" fmla="*/ 135 w 143"/>
                  <a:gd name="T1" fmla="*/ 5 h 140"/>
                  <a:gd name="T2" fmla="*/ 142 w 143"/>
                  <a:gd name="T3" fmla="*/ 21 h 140"/>
                  <a:gd name="T4" fmla="*/ 134 w 143"/>
                  <a:gd name="T5" fmla="*/ 39 h 140"/>
                  <a:gd name="T6" fmla="*/ 134 w 143"/>
                  <a:gd name="T7" fmla="*/ 50 h 140"/>
                  <a:gd name="T8" fmla="*/ 118 w 143"/>
                  <a:gd name="T9" fmla="*/ 68 h 140"/>
                  <a:gd name="T10" fmla="*/ 111 w 143"/>
                  <a:gd name="T11" fmla="*/ 80 h 140"/>
                  <a:gd name="T12" fmla="*/ 90 w 143"/>
                  <a:gd name="T13" fmla="*/ 93 h 140"/>
                  <a:gd name="T14" fmla="*/ 67 w 143"/>
                  <a:gd name="T15" fmla="*/ 106 h 140"/>
                  <a:gd name="T16" fmla="*/ 37 w 143"/>
                  <a:gd name="T17" fmla="*/ 120 h 140"/>
                  <a:gd name="T18" fmla="*/ 0 w 143"/>
                  <a:gd name="T19" fmla="*/ 139 h 140"/>
                  <a:gd name="T20" fmla="*/ 22 w 143"/>
                  <a:gd name="T21" fmla="*/ 125 h 140"/>
                  <a:gd name="T22" fmla="*/ 37 w 143"/>
                  <a:gd name="T23" fmla="*/ 113 h 140"/>
                  <a:gd name="T24" fmla="*/ 59 w 143"/>
                  <a:gd name="T25" fmla="*/ 100 h 140"/>
                  <a:gd name="T26" fmla="*/ 73 w 143"/>
                  <a:gd name="T27" fmla="*/ 89 h 140"/>
                  <a:gd name="T28" fmla="*/ 90 w 143"/>
                  <a:gd name="T29" fmla="*/ 75 h 140"/>
                  <a:gd name="T30" fmla="*/ 104 w 143"/>
                  <a:gd name="T31" fmla="*/ 57 h 140"/>
                  <a:gd name="T32" fmla="*/ 112 w 143"/>
                  <a:gd name="T33" fmla="*/ 40 h 140"/>
                  <a:gd name="T34" fmla="*/ 119 w 143"/>
                  <a:gd name="T35" fmla="*/ 18 h 140"/>
                  <a:gd name="T36" fmla="*/ 128 w 143"/>
                  <a:gd name="T37" fmla="*/ 0 h 140"/>
                  <a:gd name="T38" fmla="*/ 135 w 143"/>
                  <a:gd name="T39" fmla="*/ 5 h 1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3"/>
                  <a:gd name="T61" fmla="*/ 0 h 140"/>
                  <a:gd name="T62" fmla="*/ 143 w 143"/>
                  <a:gd name="T63" fmla="*/ 140 h 1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3" h="140">
                    <a:moveTo>
                      <a:pt x="135" y="5"/>
                    </a:moveTo>
                    <a:lnTo>
                      <a:pt x="142" y="21"/>
                    </a:lnTo>
                    <a:lnTo>
                      <a:pt x="134" y="39"/>
                    </a:lnTo>
                    <a:lnTo>
                      <a:pt x="134" y="50"/>
                    </a:lnTo>
                    <a:lnTo>
                      <a:pt x="118" y="68"/>
                    </a:lnTo>
                    <a:lnTo>
                      <a:pt x="111" y="80"/>
                    </a:lnTo>
                    <a:lnTo>
                      <a:pt x="90" y="93"/>
                    </a:lnTo>
                    <a:lnTo>
                      <a:pt x="67" y="106"/>
                    </a:lnTo>
                    <a:lnTo>
                      <a:pt x="37" y="120"/>
                    </a:lnTo>
                    <a:lnTo>
                      <a:pt x="0" y="139"/>
                    </a:lnTo>
                    <a:lnTo>
                      <a:pt x="22" y="125"/>
                    </a:lnTo>
                    <a:lnTo>
                      <a:pt x="37" y="113"/>
                    </a:lnTo>
                    <a:lnTo>
                      <a:pt x="59" y="100"/>
                    </a:lnTo>
                    <a:lnTo>
                      <a:pt x="73" y="89"/>
                    </a:lnTo>
                    <a:lnTo>
                      <a:pt x="90" y="75"/>
                    </a:lnTo>
                    <a:lnTo>
                      <a:pt x="104" y="57"/>
                    </a:lnTo>
                    <a:lnTo>
                      <a:pt x="112" y="40"/>
                    </a:lnTo>
                    <a:lnTo>
                      <a:pt x="119" y="18"/>
                    </a:lnTo>
                    <a:lnTo>
                      <a:pt x="128" y="0"/>
                    </a:lnTo>
                    <a:lnTo>
                      <a:pt x="135" y="5"/>
                    </a:lnTo>
                  </a:path>
                </a:pathLst>
              </a:custGeom>
              <a:solidFill>
                <a:srgbClr val="FCA437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14"/>
              <p:cNvSpPr>
                <a:spLocks/>
              </p:cNvSpPr>
              <p:nvPr/>
            </p:nvSpPr>
            <p:spPr bwMode="auto">
              <a:xfrm>
                <a:off x="1611" y="3322"/>
                <a:ext cx="113" cy="106"/>
              </a:xfrm>
              <a:custGeom>
                <a:avLst/>
                <a:gdLst>
                  <a:gd name="T0" fmla="*/ 0 w 113"/>
                  <a:gd name="T1" fmla="*/ 105 h 106"/>
                  <a:gd name="T2" fmla="*/ 30 w 113"/>
                  <a:gd name="T3" fmla="*/ 92 h 106"/>
                  <a:gd name="T4" fmla="*/ 58 w 113"/>
                  <a:gd name="T5" fmla="*/ 77 h 106"/>
                  <a:gd name="T6" fmla="*/ 82 w 113"/>
                  <a:gd name="T7" fmla="*/ 64 h 106"/>
                  <a:gd name="T8" fmla="*/ 96 w 113"/>
                  <a:gd name="T9" fmla="*/ 52 h 106"/>
                  <a:gd name="T10" fmla="*/ 104 w 113"/>
                  <a:gd name="T11" fmla="*/ 34 h 106"/>
                  <a:gd name="T12" fmla="*/ 112 w 113"/>
                  <a:gd name="T13" fmla="*/ 15 h 106"/>
                  <a:gd name="T14" fmla="*/ 112 w 113"/>
                  <a:gd name="T15" fmla="*/ 0 h 106"/>
                  <a:gd name="T16" fmla="*/ 104 w 113"/>
                  <a:gd name="T17" fmla="*/ 0 h 106"/>
                  <a:gd name="T18" fmla="*/ 89 w 113"/>
                  <a:gd name="T19" fmla="*/ 1 h 106"/>
                  <a:gd name="T20" fmla="*/ 90 w 113"/>
                  <a:gd name="T21" fmla="*/ 12 h 106"/>
                  <a:gd name="T22" fmla="*/ 82 w 113"/>
                  <a:gd name="T23" fmla="*/ 30 h 106"/>
                  <a:gd name="T24" fmla="*/ 74 w 113"/>
                  <a:gd name="T25" fmla="*/ 48 h 106"/>
                  <a:gd name="T26" fmla="*/ 59 w 113"/>
                  <a:gd name="T27" fmla="*/ 65 h 106"/>
                  <a:gd name="T28" fmla="*/ 37 w 113"/>
                  <a:gd name="T29" fmla="*/ 78 h 106"/>
                  <a:gd name="T30" fmla="*/ 22 w 113"/>
                  <a:gd name="T31" fmla="*/ 91 h 106"/>
                  <a:gd name="T32" fmla="*/ 0 w 113"/>
                  <a:gd name="T33" fmla="*/ 105 h 10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3"/>
                  <a:gd name="T52" fmla="*/ 0 h 106"/>
                  <a:gd name="T53" fmla="*/ 113 w 113"/>
                  <a:gd name="T54" fmla="*/ 106 h 10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3" h="106">
                    <a:moveTo>
                      <a:pt x="0" y="105"/>
                    </a:moveTo>
                    <a:lnTo>
                      <a:pt x="30" y="92"/>
                    </a:lnTo>
                    <a:lnTo>
                      <a:pt x="58" y="77"/>
                    </a:lnTo>
                    <a:lnTo>
                      <a:pt x="82" y="64"/>
                    </a:lnTo>
                    <a:lnTo>
                      <a:pt x="96" y="52"/>
                    </a:lnTo>
                    <a:lnTo>
                      <a:pt x="104" y="34"/>
                    </a:lnTo>
                    <a:lnTo>
                      <a:pt x="112" y="15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89" y="1"/>
                    </a:lnTo>
                    <a:lnTo>
                      <a:pt x="90" y="12"/>
                    </a:lnTo>
                    <a:lnTo>
                      <a:pt x="82" y="30"/>
                    </a:lnTo>
                    <a:lnTo>
                      <a:pt x="74" y="48"/>
                    </a:lnTo>
                    <a:lnTo>
                      <a:pt x="59" y="65"/>
                    </a:lnTo>
                    <a:lnTo>
                      <a:pt x="37" y="78"/>
                    </a:lnTo>
                    <a:lnTo>
                      <a:pt x="22" y="91"/>
                    </a:lnTo>
                    <a:lnTo>
                      <a:pt x="0" y="105"/>
                    </a:lnTo>
                  </a:path>
                </a:pathLst>
              </a:custGeom>
              <a:solidFill>
                <a:srgbClr val="FCA436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15"/>
              <p:cNvSpPr>
                <a:spLocks/>
              </p:cNvSpPr>
              <p:nvPr/>
            </p:nvSpPr>
            <p:spPr bwMode="auto">
              <a:xfrm>
                <a:off x="1341" y="3285"/>
                <a:ext cx="295" cy="151"/>
              </a:xfrm>
              <a:custGeom>
                <a:avLst/>
                <a:gdLst>
                  <a:gd name="T0" fmla="*/ 104 w 295"/>
                  <a:gd name="T1" fmla="*/ 124 h 151"/>
                  <a:gd name="T2" fmla="*/ 149 w 295"/>
                  <a:gd name="T3" fmla="*/ 116 h 151"/>
                  <a:gd name="T4" fmla="*/ 196 w 295"/>
                  <a:gd name="T5" fmla="*/ 101 h 151"/>
                  <a:gd name="T6" fmla="*/ 219 w 295"/>
                  <a:gd name="T7" fmla="*/ 87 h 151"/>
                  <a:gd name="T8" fmla="*/ 248 w 295"/>
                  <a:gd name="T9" fmla="*/ 69 h 151"/>
                  <a:gd name="T10" fmla="*/ 270 w 295"/>
                  <a:gd name="T11" fmla="*/ 49 h 151"/>
                  <a:gd name="T12" fmla="*/ 294 w 295"/>
                  <a:gd name="T13" fmla="*/ 31 h 151"/>
                  <a:gd name="T14" fmla="*/ 255 w 295"/>
                  <a:gd name="T15" fmla="*/ 56 h 151"/>
                  <a:gd name="T16" fmla="*/ 219 w 295"/>
                  <a:gd name="T17" fmla="*/ 77 h 151"/>
                  <a:gd name="T18" fmla="*/ 196 w 295"/>
                  <a:gd name="T19" fmla="*/ 95 h 151"/>
                  <a:gd name="T20" fmla="*/ 166 w 295"/>
                  <a:gd name="T21" fmla="*/ 97 h 151"/>
                  <a:gd name="T22" fmla="*/ 143 w 295"/>
                  <a:gd name="T23" fmla="*/ 104 h 151"/>
                  <a:gd name="T24" fmla="*/ 127 w 295"/>
                  <a:gd name="T25" fmla="*/ 111 h 151"/>
                  <a:gd name="T26" fmla="*/ 135 w 295"/>
                  <a:gd name="T27" fmla="*/ 93 h 151"/>
                  <a:gd name="T28" fmla="*/ 135 w 295"/>
                  <a:gd name="T29" fmla="*/ 76 h 151"/>
                  <a:gd name="T30" fmla="*/ 142 w 295"/>
                  <a:gd name="T31" fmla="*/ 59 h 151"/>
                  <a:gd name="T32" fmla="*/ 149 w 295"/>
                  <a:gd name="T33" fmla="*/ 41 h 151"/>
                  <a:gd name="T34" fmla="*/ 158 w 295"/>
                  <a:gd name="T35" fmla="*/ 24 h 151"/>
                  <a:gd name="T36" fmla="*/ 166 w 295"/>
                  <a:gd name="T37" fmla="*/ 17 h 151"/>
                  <a:gd name="T38" fmla="*/ 173 w 295"/>
                  <a:gd name="T39" fmla="*/ 0 h 151"/>
                  <a:gd name="T40" fmla="*/ 159 w 295"/>
                  <a:gd name="T41" fmla="*/ 18 h 151"/>
                  <a:gd name="T42" fmla="*/ 150 w 295"/>
                  <a:gd name="T43" fmla="*/ 36 h 151"/>
                  <a:gd name="T44" fmla="*/ 134 w 295"/>
                  <a:gd name="T45" fmla="*/ 54 h 151"/>
                  <a:gd name="T46" fmla="*/ 126 w 295"/>
                  <a:gd name="T47" fmla="*/ 66 h 151"/>
                  <a:gd name="T48" fmla="*/ 119 w 295"/>
                  <a:gd name="T49" fmla="*/ 83 h 151"/>
                  <a:gd name="T50" fmla="*/ 120 w 295"/>
                  <a:gd name="T51" fmla="*/ 95 h 151"/>
                  <a:gd name="T52" fmla="*/ 105 w 295"/>
                  <a:gd name="T53" fmla="*/ 107 h 151"/>
                  <a:gd name="T54" fmla="*/ 97 w 295"/>
                  <a:gd name="T55" fmla="*/ 119 h 151"/>
                  <a:gd name="T56" fmla="*/ 81 w 295"/>
                  <a:gd name="T57" fmla="*/ 131 h 151"/>
                  <a:gd name="T58" fmla="*/ 66 w 295"/>
                  <a:gd name="T59" fmla="*/ 138 h 151"/>
                  <a:gd name="T60" fmla="*/ 43 w 295"/>
                  <a:gd name="T61" fmla="*/ 139 h 151"/>
                  <a:gd name="T62" fmla="*/ 22 w 295"/>
                  <a:gd name="T63" fmla="*/ 135 h 151"/>
                  <a:gd name="T64" fmla="*/ 13 w 295"/>
                  <a:gd name="T65" fmla="*/ 124 h 151"/>
                  <a:gd name="T66" fmla="*/ 36 w 295"/>
                  <a:gd name="T67" fmla="*/ 112 h 151"/>
                  <a:gd name="T68" fmla="*/ 45 w 295"/>
                  <a:gd name="T69" fmla="*/ 100 h 151"/>
                  <a:gd name="T70" fmla="*/ 53 w 295"/>
                  <a:gd name="T71" fmla="*/ 77 h 151"/>
                  <a:gd name="T72" fmla="*/ 52 w 295"/>
                  <a:gd name="T73" fmla="*/ 65 h 151"/>
                  <a:gd name="T74" fmla="*/ 53 w 295"/>
                  <a:gd name="T75" fmla="*/ 77 h 151"/>
                  <a:gd name="T76" fmla="*/ 43 w 295"/>
                  <a:gd name="T77" fmla="*/ 88 h 151"/>
                  <a:gd name="T78" fmla="*/ 36 w 295"/>
                  <a:gd name="T79" fmla="*/ 100 h 151"/>
                  <a:gd name="T80" fmla="*/ 29 w 295"/>
                  <a:gd name="T81" fmla="*/ 112 h 151"/>
                  <a:gd name="T82" fmla="*/ 13 w 295"/>
                  <a:gd name="T83" fmla="*/ 118 h 151"/>
                  <a:gd name="T84" fmla="*/ 0 w 295"/>
                  <a:gd name="T85" fmla="*/ 119 h 151"/>
                  <a:gd name="T86" fmla="*/ 8 w 295"/>
                  <a:gd name="T87" fmla="*/ 131 h 151"/>
                  <a:gd name="T88" fmla="*/ 7 w 295"/>
                  <a:gd name="T89" fmla="*/ 137 h 151"/>
                  <a:gd name="T90" fmla="*/ 12 w 295"/>
                  <a:gd name="T91" fmla="*/ 148 h 151"/>
                  <a:gd name="T92" fmla="*/ 29 w 295"/>
                  <a:gd name="T93" fmla="*/ 145 h 151"/>
                  <a:gd name="T94" fmla="*/ 44 w 295"/>
                  <a:gd name="T95" fmla="*/ 150 h 151"/>
                  <a:gd name="T96" fmla="*/ 66 w 295"/>
                  <a:gd name="T97" fmla="*/ 149 h 151"/>
                  <a:gd name="T98" fmla="*/ 89 w 295"/>
                  <a:gd name="T99" fmla="*/ 136 h 151"/>
                  <a:gd name="T100" fmla="*/ 104 w 295"/>
                  <a:gd name="T101" fmla="*/ 124 h 15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95"/>
                  <a:gd name="T154" fmla="*/ 0 h 151"/>
                  <a:gd name="T155" fmla="*/ 295 w 295"/>
                  <a:gd name="T156" fmla="*/ 151 h 15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95" h="151">
                    <a:moveTo>
                      <a:pt x="104" y="124"/>
                    </a:moveTo>
                    <a:lnTo>
                      <a:pt x="149" y="116"/>
                    </a:lnTo>
                    <a:lnTo>
                      <a:pt x="196" y="101"/>
                    </a:lnTo>
                    <a:lnTo>
                      <a:pt x="219" y="87"/>
                    </a:lnTo>
                    <a:lnTo>
                      <a:pt x="248" y="69"/>
                    </a:lnTo>
                    <a:lnTo>
                      <a:pt x="270" y="49"/>
                    </a:lnTo>
                    <a:lnTo>
                      <a:pt x="294" y="31"/>
                    </a:lnTo>
                    <a:lnTo>
                      <a:pt x="255" y="56"/>
                    </a:lnTo>
                    <a:lnTo>
                      <a:pt x="219" y="77"/>
                    </a:lnTo>
                    <a:lnTo>
                      <a:pt x="196" y="95"/>
                    </a:lnTo>
                    <a:lnTo>
                      <a:pt x="166" y="97"/>
                    </a:lnTo>
                    <a:lnTo>
                      <a:pt x="143" y="104"/>
                    </a:lnTo>
                    <a:lnTo>
                      <a:pt x="127" y="111"/>
                    </a:lnTo>
                    <a:lnTo>
                      <a:pt x="135" y="93"/>
                    </a:lnTo>
                    <a:lnTo>
                      <a:pt x="135" y="76"/>
                    </a:lnTo>
                    <a:lnTo>
                      <a:pt x="142" y="59"/>
                    </a:lnTo>
                    <a:lnTo>
                      <a:pt x="149" y="41"/>
                    </a:lnTo>
                    <a:lnTo>
                      <a:pt x="158" y="24"/>
                    </a:lnTo>
                    <a:lnTo>
                      <a:pt x="166" y="17"/>
                    </a:lnTo>
                    <a:lnTo>
                      <a:pt x="173" y="0"/>
                    </a:lnTo>
                    <a:lnTo>
                      <a:pt x="159" y="18"/>
                    </a:lnTo>
                    <a:lnTo>
                      <a:pt x="150" y="36"/>
                    </a:lnTo>
                    <a:lnTo>
                      <a:pt x="134" y="54"/>
                    </a:lnTo>
                    <a:lnTo>
                      <a:pt x="126" y="66"/>
                    </a:lnTo>
                    <a:lnTo>
                      <a:pt x="119" y="83"/>
                    </a:lnTo>
                    <a:lnTo>
                      <a:pt x="120" y="95"/>
                    </a:lnTo>
                    <a:lnTo>
                      <a:pt x="105" y="107"/>
                    </a:lnTo>
                    <a:lnTo>
                      <a:pt x="97" y="119"/>
                    </a:lnTo>
                    <a:lnTo>
                      <a:pt x="81" y="131"/>
                    </a:lnTo>
                    <a:lnTo>
                      <a:pt x="66" y="138"/>
                    </a:lnTo>
                    <a:lnTo>
                      <a:pt x="43" y="139"/>
                    </a:lnTo>
                    <a:lnTo>
                      <a:pt x="22" y="135"/>
                    </a:lnTo>
                    <a:lnTo>
                      <a:pt x="13" y="124"/>
                    </a:lnTo>
                    <a:lnTo>
                      <a:pt x="36" y="112"/>
                    </a:lnTo>
                    <a:lnTo>
                      <a:pt x="45" y="100"/>
                    </a:lnTo>
                    <a:lnTo>
                      <a:pt x="53" y="77"/>
                    </a:lnTo>
                    <a:lnTo>
                      <a:pt x="52" y="65"/>
                    </a:lnTo>
                    <a:lnTo>
                      <a:pt x="53" y="77"/>
                    </a:lnTo>
                    <a:lnTo>
                      <a:pt x="43" y="88"/>
                    </a:lnTo>
                    <a:lnTo>
                      <a:pt x="36" y="100"/>
                    </a:lnTo>
                    <a:lnTo>
                      <a:pt x="29" y="112"/>
                    </a:lnTo>
                    <a:lnTo>
                      <a:pt x="13" y="118"/>
                    </a:lnTo>
                    <a:lnTo>
                      <a:pt x="0" y="119"/>
                    </a:lnTo>
                    <a:lnTo>
                      <a:pt x="8" y="131"/>
                    </a:lnTo>
                    <a:lnTo>
                      <a:pt x="7" y="137"/>
                    </a:lnTo>
                    <a:lnTo>
                      <a:pt x="12" y="148"/>
                    </a:lnTo>
                    <a:lnTo>
                      <a:pt x="29" y="145"/>
                    </a:lnTo>
                    <a:lnTo>
                      <a:pt x="44" y="150"/>
                    </a:lnTo>
                    <a:lnTo>
                      <a:pt x="66" y="149"/>
                    </a:lnTo>
                    <a:lnTo>
                      <a:pt x="89" y="136"/>
                    </a:lnTo>
                    <a:lnTo>
                      <a:pt x="104" y="124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16"/>
              <p:cNvSpPr>
                <a:spLocks/>
              </p:cNvSpPr>
              <p:nvPr/>
            </p:nvSpPr>
            <p:spPr bwMode="auto">
              <a:xfrm>
                <a:off x="1421" y="3424"/>
                <a:ext cx="63" cy="36"/>
              </a:xfrm>
              <a:custGeom>
                <a:avLst/>
                <a:gdLst>
                  <a:gd name="T0" fmla="*/ 7 w 63"/>
                  <a:gd name="T1" fmla="*/ 0 h 36"/>
                  <a:gd name="T2" fmla="*/ 14 w 63"/>
                  <a:gd name="T3" fmla="*/ 8 h 36"/>
                  <a:gd name="T4" fmla="*/ 14 w 63"/>
                  <a:gd name="T5" fmla="*/ 20 h 36"/>
                  <a:gd name="T6" fmla="*/ 29 w 63"/>
                  <a:gd name="T7" fmla="*/ 24 h 36"/>
                  <a:gd name="T8" fmla="*/ 38 w 63"/>
                  <a:gd name="T9" fmla="*/ 29 h 36"/>
                  <a:gd name="T10" fmla="*/ 62 w 63"/>
                  <a:gd name="T11" fmla="*/ 34 h 36"/>
                  <a:gd name="T12" fmla="*/ 45 w 63"/>
                  <a:gd name="T13" fmla="*/ 35 h 36"/>
                  <a:gd name="T14" fmla="*/ 23 w 63"/>
                  <a:gd name="T15" fmla="*/ 30 h 36"/>
                  <a:gd name="T16" fmla="*/ 7 w 63"/>
                  <a:gd name="T17" fmla="*/ 21 h 36"/>
                  <a:gd name="T18" fmla="*/ 0 w 63"/>
                  <a:gd name="T19" fmla="*/ 9 h 36"/>
                  <a:gd name="T20" fmla="*/ 7 w 63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36"/>
                  <a:gd name="T35" fmla="*/ 63 w 63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36">
                    <a:moveTo>
                      <a:pt x="7" y="0"/>
                    </a:moveTo>
                    <a:lnTo>
                      <a:pt x="14" y="8"/>
                    </a:lnTo>
                    <a:lnTo>
                      <a:pt x="14" y="20"/>
                    </a:lnTo>
                    <a:lnTo>
                      <a:pt x="29" y="24"/>
                    </a:lnTo>
                    <a:lnTo>
                      <a:pt x="38" y="29"/>
                    </a:lnTo>
                    <a:lnTo>
                      <a:pt x="62" y="34"/>
                    </a:lnTo>
                    <a:lnTo>
                      <a:pt x="45" y="35"/>
                    </a:lnTo>
                    <a:lnTo>
                      <a:pt x="23" y="30"/>
                    </a:lnTo>
                    <a:lnTo>
                      <a:pt x="7" y="21"/>
                    </a:lnTo>
                    <a:lnTo>
                      <a:pt x="0" y="9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17"/>
              <p:cNvSpPr>
                <a:spLocks/>
              </p:cNvSpPr>
              <p:nvPr/>
            </p:nvSpPr>
            <p:spPr bwMode="auto">
              <a:xfrm>
                <a:off x="1391" y="3447"/>
                <a:ext cx="23" cy="45"/>
              </a:xfrm>
              <a:custGeom>
                <a:avLst/>
                <a:gdLst>
                  <a:gd name="T0" fmla="*/ 0 w 23"/>
                  <a:gd name="T1" fmla="*/ 0 h 45"/>
                  <a:gd name="T2" fmla="*/ 0 w 23"/>
                  <a:gd name="T3" fmla="*/ 10 h 45"/>
                  <a:gd name="T4" fmla="*/ 0 w 23"/>
                  <a:gd name="T5" fmla="*/ 23 h 45"/>
                  <a:gd name="T6" fmla="*/ 14 w 23"/>
                  <a:gd name="T7" fmla="*/ 27 h 45"/>
                  <a:gd name="T8" fmla="*/ 22 w 23"/>
                  <a:gd name="T9" fmla="*/ 39 h 45"/>
                  <a:gd name="T10" fmla="*/ 14 w 23"/>
                  <a:gd name="T11" fmla="*/ 44 h 45"/>
                  <a:gd name="T12" fmla="*/ 0 w 23"/>
                  <a:gd name="T13" fmla="*/ 0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"/>
                  <a:gd name="T22" fmla="*/ 0 h 45"/>
                  <a:gd name="T23" fmla="*/ 23 w 23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" h="45">
                    <a:moveTo>
                      <a:pt x="0" y="0"/>
                    </a:moveTo>
                    <a:lnTo>
                      <a:pt x="0" y="10"/>
                    </a:lnTo>
                    <a:lnTo>
                      <a:pt x="0" y="23"/>
                    </a:lnTo>
                    <a:lnTo>
                      <a:pt x="14" y="27"/>
                    </a:lnTo>
                    <a:lnTo>
                      <a:pt x="22" y="39"/>
                    </a:lnTo>
                    <a:lnTo>
                      <a:pt x="14" y="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18"/>
              <p:cNvSpPr>
                <a:spLocks/>
              </p:cNvSpPr>
              <p:nvPr/>
            </p:nvSpPr>
            <p:spPr bwMode="auto">
              <a:xfrm>
                <a:off x="1271" y="3312"/>
                <a:ext cx="91" cy="179"/>
              </a:xfrm>
              <a:custGeom>
                <a:avLst/>
                <a:gdLst>
                  <a:gd name="T0" fmla="*/ 39 w 91"/>
                  <a:gd name="T1" fmla="*/ 0 h 179"/>
                  <a:gd name="T2" fmla="*/ 47 w 91"/>
                  <a:gd name="T3" fmla="*/ 20 h 179"/>
                  <a:gd name="T4" fmla="*/ 39 w 91"/>
                  <a:gd name="T5" fmla="*/ 50 h 179"/>
                  <a:gd name="T6" fmla="*/ 39 w 91"/>
                  <a:gd name="T7" fmla="*/ 84 h 179"/>
                  <a:gd name="T8" fmla="*/ 38 w 91"/>
                  <a:gd name="T9" fmla="*/ 118 h 179"/>
                  <a:gd name="T10" fmla="*/ 37 w 91"/>
                  <a:gd name="T11" fmla="*/ 129 h 179"/>
                  <a:gd name="T12" fmla="*/ 45 w 91"/>
                  <a:gd name="T13" fmla="*/ 141 h 179"/>
                  <a:gd name="T14" fmla="*/ 60 w 91"/>
                  <a:gd name="T15" fmla="*/ 146 h 179"/>
                  <a:gd name="T16" fmla="*/ 77 w 91"/>
                  <a:gd name="T17" fmla="*/ 149 h 179"/>
                  <a:gd name="T18" fmla="*/ 82 w 91"/>
                  <a:gd name="T19" fmla="*/ 155 h 179"/>
                  <a:gd name="T20" fmla="*/ 83 w 91"/>
                  <a:gd name="T21" fmla="*/ 166 h 179"/>
                  <a:gd name="T22" fmla="*/ 90 w 91"/>
                  <a:gd name="T23" fmla="*/ 177 h 179"/>
                  <a:gd name="T24" fmla="*/ 76 w 91"/>
                  <a:gd name="T25" fmla="*/ 167 h 179"/>
                  <a:gd name="T26" fmla="*/ 76 w 91"/>
                  <a:gd name="T27" fmla="*/ 155 h 179"/>
                  <a:gd name="T28" fmla="*/ 61 w 91"/>
                  <a:gd name="T29" fmla="*/ 157 h 179"/>
                  <a:gd name="T30" fmla="*/ 45 w 91"/>
                  <a:gd name="T31" fmla="*/ 152 h 179"/>
                  <a:gd name="T32" fmla="*/ 38 w 91"/>
                  <a:gd name="T33" fmla="*/ 147 h 179"/>
                  <a:gd name="T34" fmla="*/ 30 w 91"/>
                  <a:gd name="T35" fmla="*/ 141 h 179"/>
                  <a:gd name="T36" fmla="*/ 15 w 91"/>
                  <a:gd name="T37" fmla="*/ 148 h 179"/>
                  <a:gd name="T38" fmla="*/ 8 w 91"/>
                  <a:gd name="T39" fmla="*/ 159 h 179"/>
                  <a:gd name="T40" fmla="*/ 7 w 91"/>
                  <a:gd name="T41" fmla="*/ 172 h 179"/>
                  <a:gd name="T42" fmla="*/ 0 w 91"/>
                  <a:gd name="T43" fmla="*/ 178 h 179"/>
                  <a:gd name="T44" fmla="*/ 1 w 91"/>
                  <a:gd name="T45" fmla="*/ 167 h 179"/>
                  <a:gd name="T46" fmla="*/ 0 w 91"/>
                  <a:gd name="T47" fmla="*/ 150 h 179"/>
                  <a:gd name="T48" fmla="*/ 0 w 91"/>
                  <a:gd name="T49" fmla="*/ 138 h 179"/>
                  <a:gd name="T50" fmla="*/ 8 w 91"/>
                  <a:gd name="T51" fmla="*/ 126 h 179"/>
                  <a:gd name="T52" fmla="*/ 0 w 91"/>
                  <a:gd name="T53" fmla="*/ 116 h 179"/>
                  <a:gd name="T54" fmla="*/ 9 w 91"/>
                  <a:gd name="T55" fmla="*/ 97 h 179"/>
                  <a:gd name="T56" fmla="*/ 15 w 91"/>
                  <a:gd name="T57" fmla="*/ 86 h 179"/>
                  <a:gd name="T58" fmla="*/ 16 w 91"/>
                  <a:gd name="T59" fmla="*/ 74 h 179"/>
                  <a:gd name="T60" fmla="*/ 24 w 91"/>
                  <a:gd name="T61" fmla="*/ 63 h 179"/>
                  <a:gd name="T62" fmla="*/ 23 w 91"/>
                  <a:gd name="T63" fmla="*/ 50 h 179"/>
                  <a:gd name="T64" fmla="*/ 17 w 91"/>
                  <a:gd name="T65" fmla="*/ 46 h 179"/>
                  <a:gd name="T66" fmla="*/ 0 w 91"/>
                  <a:gd name="T67" fmla="*/ 53 h 179"/>
                  <a:gd name="T68" fmla="*/ 9 w 91"/>
                  <a:gd name="T69" fmla="*/ 41 h 179"/>
                  <a:gd name="T70" fmla="*/ 17 w 91"/>
                  <a:gd name="T71" fmla="*/ 28 h 179"/>
                  <a:gd name="T72" fmla="*/ 17 w 91"/>
                  <a:gd name="T73" fmla="*/ 17 h 179"/>
                  <a:gd name="T74" fmla="*/ 24 w 91"/>
                  <a:gd name="T75" fmla="*/ 6 h 179"/>
                  <a:gd name="T76" fmla="*/ 39 w 91"/>
                  <a:gd name="T77" fmla="*/ 0 h 1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1"/>
                  <a:gd name="T118" fmla="*/ 0 h 179"/>
                  <a:gd name="T119" fmla="*/ 91 w 91"/>
                  <a:gd name="T120" fmla="*/ 179 h 1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1" h="179">
                    <a:moveTo>
                      <a:pt x="39" y="0"/>
                    </a:moveTo>
                    <a:lnTo>
                      <a:pt x="47" y="20"/>
                    </a:lnTo>
                    <a:lnTo>
                      <a:pt x="39" y="50"/>
                    </a:lnTo>
                    <a:lnTo>
                      <a:pt x="39" y="84"/>
                    </a:lnTo>
                    <a:lnTo>
                      <a:pt x="38" y="118"/>
                    </a:lnTo>
                    <a:lnTo>
                      <a:pt x="37" y="129"/>
                    </a:lnTo>
                    <a:lnTo>
                      <a:pt x="45" y="141"/>
                    </a:lnTo>
                    <a:lnTo>
                      <a:pt x="60" y="146"/>
                    </a:lnTo>
                    <a:lnTo>
                      <a:pt x="77" y="149"/>
                    </a:lnTo>
                    <a:lnTo>
                      <a:pt x="82" y="155"/>
                    </a:lnTo>
                    <a:lnTo>
                      <a:pt x="83" y="166"/>
                    </a:lnTo>
                    <a:lnTo>
                      <a:pt x="90" y="177"/>
                    </a:lnTo>
                    <a:lnTo>
                      <a:pt x="76" y="167"/>
                    </a:lnTo>
                    <a:lnTo>
                      <a:pt x="76" y="155"/>
                    </a:lnTo>
                    <a:lnTo>
                      <a:pt x="61" y="157"/>
                    </a:lnTo>
                    <a:lnTo>
                      <a:pt x="45" y="152"/>
                    </a:lnTo>
                    <a:lnTo>
                      <a:pt x="38" y="147"/>
                    </a:lnTo>
                    <a:lnTo>
                      <a:pt x="30" y="141"/>
                    </a:lnTo>
                    <a:lnTo>
                      <a:pt x="15" y="148"/>
                    </a:lnTo>
                    <a:lnTo>
                      <a:pt x="8" y="159"/>
                    </a:lnTo>
                    <a:lnTo>
                      <a:pt x="7" y="172"/>
                    </a:lnTo>
                    <a:lnTo>
                      <a:pt x="0" y="178"/>
                    </a:lnTo>
                    <a:lnTo>
                      <a:pt x="1" y="167"/>
                    </a:lnTo>
                    <a:lnTo>
                      <a:pt x="0" y="150"/>
                    </a:lnTo>
                    <a:lnTo>
                      <a:pt x="0" y="138"/>
                    </a:lnTo>
                    <a:lnTo>
                      <a:pt x="8" y="126"/>
                    </a:lnTo>
                    <a:lnTo>
                      <a:pt x="0" y="116"/>
                    </a:lnTo>
                    <a:lnTo>
                      <a:pt x="9" y="97"/>
                    </a:lnTo>
                    <a:lnTo>
                      <a:pt x="15" y="86"/>
                    </a:lnTo>
                    <a:lnTo>
                      <a:pt x="16" y="74"/>
                    </a:lnTo>
                    <a:lnTo>
                      <a:pt x="24" y="63"/>
                    </a:lnTo>
                    <a:lnTo>
                      <a:pt x="23" y="50"/>
                    </a:lnTo>
                    <a:lnTo>
                      <a:pt x="17" y="46"/>
                    </a:lnTo>
                    <a:lnTo>
                      <a:pt x="0" y="53"/>
                    </a:lnTo>
                    <a:lnTo>
                      <a:pt x="9" y="41"/>
                    </a:lnTo>
                    <a:lnTo>
                      <a:pt x="17" y="28"/>
                    </a:lnTo>
                    <a:lnTo>
                      <a:pt x="17" y="17"/>
                    </a:lnTo>
                    <a:lnTo>
                      <a:pt x="24" y="6"/>
                    </a:lnTo>
                    <a:lnTo>
                      <a:pt x="39" y="0"/>
                    </a:lnTo>
                  </a:path>
                </a:pathLst>
              </a:custGeom>
              <a:solidFill>
                <a:srgbClr val="FCA438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19"/>
              <p:cNvSpPr>
                <a:spLocks/>
              </p:cNvSpPr>
              <p:nvPr/>
            </p:nvSpPr>
            <p:spPr bwMode="auto">
              <a:xfrm>
                <a:off x="1144" y="3325"/>
                <a:ext cx="45" cy="36"/>
              </a:xfrm>
              <a:custGeom>
                <a:avLst/>
                <a:gdLst>
                  <a:gd name="T0" fmla="*/ 8 w 45"/>
                  <a:gd name="T1" fmla="*/ 25 h 36"/>
                  <a:gd name="T2" fmla="*/ 14 w 45"/>
                  <a:gd name="T3" fmla="*/ 23 h 36"/>
                  <a:gd name="T4" fmla="*/ 29 w 45"/>
                  <a:gd name="T5" fmla="*/ 23 h 36"/>
                  <a:gd name="T6" fmla="*/ 36 w 45"/>
                  <a:gd name="T7" fmla="*/ 15 h 36"/>
                  <a:gd name="T8" fmla="*/ 44 w 45"/>
                  <a:gd name="T9" fmla="*/ 0 h 36"/>
                  <a:gd name="T10" fmla="*/ 44 w 45"/>
                  <a:gd name="T11" fmla="*/ 10 h 36"/>
                  <a:gd name="T12" fmla="*/ 36 w 45"/>
                  <a:gd name="T13" fmla="*/ 21 h 36"/>
                  <a:gd name="T14" fmla="*/ 29 w 45"/>
                  <a:gd name="T15" fmla="*/ 28 h 36"/>
                  <a:gd name="T16" fmla="*/ 14 w 45"/>
                  <a:gd name="T17" fmla="*/ 34 h 36"/>
                  <a:gd name="T18" fmla="*/ 0 w 45"/>
                  <a:gd name="T19" fmla="*/ 35 h 36"/>
                  <a:gd name="T20" fmla="*/ 8 w 45"/>
                  <a:gd name="T21" fmla="*/ 25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5"/>
                  <a:gd name="T34" fmla="*/ 0 h 36"/>
                  <a:gd name="T35" fmla="*/ 45 w 45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5" h="36">
                    <a:moveTo>
                      <a:pt x="8" y="25"/>
                    </a:moveTo>
                    <a:lnTo>
                      <a:pt x="14" y="23"/>
                    </a:lnTo>
                    <a:lnTo>
                      <a:pt x="29" y="23"/>
                    </a:lnTo>
                    <a:lnTo>
                      <a:pt x="36" y="15"/>
                    </a:lnTo>
                    <a:lnTo>
                      <a:pt x="44" y="0"/>
                    </a:lnTo>
                    <a:lnTo>
                      <a:pt x="44" y="10"/>
                    </a:lnTo>
                    <a:lnTo>
                      <a:pt x="36" y="21"/>
                    </a:lnTo>
                    <a:lnTo>
                      <a:pt x="29" y="28"/>
                    </a:lnTo>
                    <a:lnTo>
                      <a:pt x="14" y="34"/>
                    </a:lnTo>
                    <a:lnTo>
                      <a:pt x="0" y="35"/>
                    </a:lnTo>
                    <a:lnTo>
                      <a:pt x="8" y="25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20"/>
              <p:cNvSpPr>
                <a:spLocks/>
              </p:cNvSpPr>
              <p:nvPr/>
            </p:nvSpPr>
            <p:spPr bwMode="auto">
              <a:xfrm>
                <a:off x="1058" y="3613"/>
                <a:ext cx="75" cy="102"/>
              </a:xfrm>
              <a:custGeom>
                <a:avLst/>
                <a:gdLst>
                  <a:gd name="T0" fmla="*/ 0 w 75"/>
                  <a:gd name="T1" fmla="*/ 66 h 102"/>
                  <a:gd name="T2" fmla="*/ 6 w 75"/>
                  <a:gd name="T3" fmla="*/ 54 h 102"/>
                  <a:gd name="T4" fmla="*/ 13 w 75"/>
                  <a:gd name="T5" fmla="*/ 42 h 102"/>
                  <a:gd name="T6" fmla="*/ 23 w 75"/>
                  <a:gd name="T7" fmla="*/ 35 h 102"/>
                  <a:gd name="T8" fmla="*/ 30 w 75"/>
                  <a:gd name="T9" fmla="*/ 30 h 102"/>
                  <a:gd name="T10" fmla="*/ 37 w 75"/>
                  <a:gd name="T11" fmla="*/ 12 h 102"/>
                  <a:gd name="T12" fmla="*/ 45 w 75"/>
                  <a:gd name="T13" fmla="*/ 0 h 102"/>
                  <a:gd name="T14" fmla="*/ 46 w 75"/>
                  <a:gd name="T15" fmla="*/ 17 h 102"/>
                  <a:gd name="T16" fmla="*/ 37 w 75"/>
                  <a:gd name="T17" fmla="*/ 29 h 102"/>
                  <a:gd name="T18" fmla="*/ 30 w 75"/>
                  <a:gd name="T19" fmla="*/ 42 h 102"/>
                  <a:gd name="T20" fmla="*/ 22 w 75"/>
                  <a:gd name="T21" fmla="*/ 53 h 102"/>
                  <a:gd name="T22" fmla="*/ 37 w 75"/>
                  <a:gd name="T23" fmla="*/ 58 h 102"/>
                  <a:gd name="T24" fmla="*/ 43 w 75"/>
                  <a:gd name="T25" fmla="*/ 63 h 102"/>
                  <a:gd name="T26" fmla="*/ 52 w 75"/>
                  <a:gd name="T27" fmla="*/ 68 h 102"/>
                  <a:gd name="T28" fmla="*/ 66 w 75"/>
                  <a:gd name="T29" fmla="*/ 85 h 102"/>
                  <a:gd name="T30" fmla="*/ 74 w 75"/>
                  <a:gd name="T31" fmla="*/ 101 h 102"/>
                  <a:gd name="T32" fmla="*/ 0 w 75"/>
                  <a:gd name="T33" fmla="*/ 66 h 10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5"/>
                  <a:gd name="T52" fmla="*/ 0 h 102"/>
                  <a:gd name="T53" fmla="*/ 75 w 75"/>
                  <a:gd name="T54" fmla="*/ 102 h 10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5" h="102">
                    <a:moveTo>
                      <a:pt x="0" y="66"/>
                    </a:moveTo>
                    <a:lnTo>
                      <a:pt x="6" y="54"/>
                    </a:lnTo>
                    <a:lnTo>
                      <a:pt x="13" y="42"/>
                    </a:lnTo>
                    <a:lnTo>
                      <a:pt x="23" y="35"/>
                    </a:lnTo>
                    <a:lnTo>
                      <a:pt x="30" y="30"/>
                    </a:lnTo>
                    <a:lnTo>
                      <a:pt x="37" y="12"/>
                    </a:lnTo>
                    <a:lnTo>
                      <a:pt x="45" y="0"/>
                    </a:lnTo>
                    <a:lnTo>
                      <a:pt x="46" y="17"/>
                    </a:lnTo>
                    <a:lnTo>
                      <a:pt x="37" y="29"/>
                    </a:lnTo>
                    <a:lnTo>
                      <a:pt x="30" y="42"/>
                    </a:lnTo>
                    <a:lnTo>
                      <a:pt x="22" y="53"/>
                    </a:lnTo>
                    <a:lnTo>
                      <a:pt x="37" y="58"/>
                    </a:lnTo>
                    <a:lnTo>
                      <a:pt x="43" y="63"/>
                    </a:lnTo>
                    <a:lnTo>
                      <a:pt x="52" y="68"/>
                    </a:lnTo>
                    <a:lnTo>
                      <a:pt x="66" y="85"/>
                    </a:lnTo>
                    <a:lnTo>
                      <a:pt x="74" y="101"/>
                    </a:lnTo>
                    <a:lnTo>
                      <a:pt x="0" y="66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1228" y="3120"/>
                <a:ext cx="57" cy="71"/>
              </a:xfrm>
              <a:custGeom>
                <a:avLst/>
                <a:gdLst>
                  <a:gd name="T0" fmla="*/ 0 w 57"/>
                  <a:gd name="T1" fmla="*/ 65 h 71"/>
                  <a:gd name="T2" fmla="*/ 16 w 57"/>
                  <a:gd name="T3" fmla="*/ 70 h 71"/>
                  <a:gd name="T4" fmla="*/ 24 w 57"/>
                  <a:gd name="T5" fmla="*/ 69 h 71"/>
                  <a:gd name="T6" fmla="*/ 39 w 57"/>
                  <a:gd name="T7" fmla="*/ 69 h 71"/>
                  <a:gd name="T8" fmla="*/ 47 w 57"/>
                  <a:gd name="T9" fmla="*/ 62 h 71"/>
                  <a:gd name="T10" fmla="*/ 55 w 57"/>
                  <a:gd name="T11" fmla="*/ 56 h 71"/>
                  <a:gd name="T12" fmla="*/ 55 w 57"/>
                  <a:gd name="T13" fmla="*/ 45 h 71"/>
                  <a:gd name="T14" fmla="*/ 56 w 57"/>
                  <a:gd name="T15" fmla="*/ 27 h 71"/>
                  <a:gd name="T16" fmla="*/ 56 w 57"/>
                  <a:gd name="T17" fmla="*/ 16 h 71"/>
                  <a:gd name="T18" fmla="*/ 56 w 57"/>
                  <a:gd name="T19" fmla="*/ 10 h 71"/>
                  <a:gd name="T20" fmla="*/ 47 w 57"/>
                  <a:gd name="T21" fmla="*/ 0 h 71"/>
                  <a:gd name="T22" fmla="*/ 40 w 57"/>
                  <a:gd name="T23" fmla="*/ 0 h 71"/>
                  <a:gd name="T24" fmla="*/ 25 w 57"/>
                  <a:gd name="T25" fmla="*/ 2 h 71"/>
                  <a:gd name="T26" fmla="*/ 16 w 57"/>
                  <a:gd name="T27" fmla="*/ 9 h 71"/>
                  <a:gd name="T28" fmla="*/ 16 w 57"/>
                  <a:gd name="T29" fmla="*/ 14 h 71"/>
                  <a:gd name="T30" fmla="*/ 9 w 57"/>
                  <a:gd name="T31" fmla="*/ 32 h 71"/>
                  <a:gd name="T32" fmla="*/ 9 w 57"/>
                  <a:gd name="T33" fmla="*/ 37 h 71"/>
                  <a:gd name="T34" fmla="*/ 9 w 57"/>
                  <a:gd name="T35" fmla="*/ 53 h 71"/>
                  <a:gd name="T36" fmla="*/ 0 w 57"/>
                  <a:gd name="T37" fmla="*/ 65 h 7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71"/>
                  <a:gd name="T59" fmla="*/ 57 w 57"/>
                  <a:gd name="T60" fmla="*/ 71 h 7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71">
                    <a:moveTo>
                      <a:pt x="0" y="65"/>
                    </a:moveTo>
                    <a:lnTo>
                      <a:pt x="16" y="70"/>
                    </a:lnTo>
                    <a:lnTo>
                      <a:pt x="24" y="69"/>
                    </a:lnTo>
                    <a:lnTo>
                      <a:pt x="39" y="69"/>
                    </a:lnTo>
                    <a:lnTo>
                      <a:pt x="47" y="62"/>
                    </a:lnTo>
                    <a:lnTo>
                      <a:pt x="55" y="56"/>
                    </a:lnTo>
                    <a:lnTo>
                      <a:pt x="55" y="45"/>
                    </a:lnTo>
                    <a:lnTo>
                      <a:pt x="56" y="27"/>
                    </a:lnTo>
                    <a:lnTo>
                      <a:pt x="56" y="16"/>
                    </a:lnTo>
                    <a:lnTo>
                      <a:pt x="56" y="10"/>
                    </a:lnTo>
                    <a:lnTo>
                      <a:pt x="47" y="0"/>
                    </a:lnTo>
                    <a:lnTo>
                      <a:pt x="40" y="0"/>
                    </a:lnTo>
                    <a:lnTo>
                      <a:pt x="25" y="2"/>
                    </a:lnTo>
                    <a:lnTo>
                      <a:pt x="16" y="9"/>
                    </a:lnTo>
                    <a:lnTo>
                      <a:pt x="16" y="14"/>
                    </a:lnTo>
                    <a:lnTo>
                      <a:pt x="9" y="32"/>
                    </a:lnTo>
                    <a:lnTo>
                      <a:pt x="9" y="37"/>
                    </a:lnTo>
                    <a:lnTo>
                      <a:pt x="9" y="5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CA43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22"/>
              <p:cNvSpPr>
                <a:spLocks/>
              </p:cNvSpPr>
              <p:nvPr/>
            </p:nvSpPr>
            <p:spPr bwMode="auto">
              <a:xfrm>
                <a:off x="1165" y="3251"/>
                <a:ext cx="109" cy="60"/>
              </a:xfrm>
              <a:custGeom>
                <a:avLst/>
                <a:gdLst>
                  <a:gd name="T0" fmla="*/ 0 w 109"/>
                  <a:gd name="T1" fmla="*/ 59 h 60"/>
                  <a:gd name="T2" fmla="*/ 0 w 109"/>
                  <a:gd name="T3" fmla="*/ 48 h 60"/>
                  <a:gd name="T4" fmla="*/ 9 w 109"/>
                  <a:gd name="T5" fmla="*/ 40 h 60"/>
                  <a:gd name="T6" fmla="*/ 8 w 109"/>
                  <a:gd name="T7" fmla="*/ 34 h 60"/>
                  <a:gd name="T8" fmla="*/ 16 w 109"/>
                  <a:gd name="T9" fmla="*/ 34 h 60"/>
                  <a:gd name="T10" fmla="*/ 24 w 109"/>
                  <a:gd name="T11" fmla="*/ 30 h 60"/>
                  <a:gd name="T12" fmla="*/ 17 w 109"/>
                  <a:gd name="T13" fmla="*/ 29 h 60"/>
                  <a:gd name="T14" fmla="*/ 16 w 109"/>
                  <a:gd name="T15" fmla="*/ 23 h 60"/>
                  <a:gd name="T16" fmla="*/ 24 w 109"/>
                  <a:gd name="T17" fmla="*/ 18 h 60"/>
                  <a:gd name="T18" fmla="*/ 24 w 109"/>
                  <a:gd name="T19" fmla="*/ 13 h 60"/>
                  <a:gd name="T20" fmla="*/ 24 w 109"/>
                  <a:gd name="T21" fmla="*/ 6 h 60"/>
                  <a:gd name="T22" fmla="*/ 31 w 109"/>
                  <a:gd name="T23" fmla="*/ 0 h 60"/>
                  <a:gd name="T24" fmla="*/ 39 w 109"/>
                  <a:gd name="T25" fmla="*/ 5 h 60"/>
                  <a:gd name="T26" fmla="*/ 48 w 109"/>
                  <a:gd name="T27" fmla="*/ 10 h 60"/>
                  <a:gd name="T28" fmla="*/ 54 w 109"/>
                  <a:gd name="T29" fmla="*/ 15 h 60"/>
                  <a:gd name="T30" fmla="*/ 69 w 109"/>
                  <a:gd name="T31" fmla="*/ 14 h 60"/>
                  <a:gd name="T32" fmla="*/ 77 w 109"/>
                  <a:gd name="T33" fmla="*/ 14 h 60"/>
                  <a:gd name="T34" fmla="*/ 93 w 109"/>
                  <a:gd name="T35" fmla="*/ 7 h 60"/>
                  <a:gd name="T36" fmla="*/ 77 w 109"/>
                  <a:gd name="T37" fmla="*/ 14 h 60"/>
                  <a:gd name="T38" fmla="*/ 61 w 109"/>
                  <a:gd name="T39" fmla="*/ 21 h 60"/>
                  <a:gd name="T40" fmla="*/ 47 w 109"/>
                  <a:gd name="T41" fmla="*/ 22 h 60"/>
                  <a:gd name="T42" fmla="*/ 39 w 109"/>
                  <a:gd name="T43" fmla="*/ 16 h 60"/>
                  <a:gd name="T44" fmla="*/ 31 w 109"/>
                  <a:gd name="T45" fmla="*/ 11 h 60"/>
                  <a:gd name="T46" fmla="*/ 24 w 109"/>
                  <a:gd name="T47" fmla="*/ 18 h 60"/>
                  <a:gd name="T48" fmla="*/ 32 w 109"/>
                  <a:gd name="T49" fmla="*/ 22 h 60"/>
                  <a:gd name="T50" fmla="*/ 39 w 109"/>
                  <a:gd name="T51" fmla="*/ 29 h 60"/>
                  <a:gd name="T52" fmla="*/ 47 w 109"/>
                  <a:gd name="T53" fmla="*/ 27 h 60"/>
                  <a:gd name="T54" fmla="*/ 53 w 109"/>
                  <a:gd name="T55" fmla="*/ 26 h 60"/>
                  <a:gd name="T56" fmla="*/ 46 w 109"/>
                  <a:gd name="T57" fmla="*/ 32 h 60"/>
                  <a:gd name="T58" fmla="*/ 32 w 109"/>
                  <a:gd name="T59" fmla="*/ 33 h 60"/>
                  <a:gd name="T60" fmla="*/ 24 w 109"/>
                  <a:gd name="T61" fmla="*/ 30 h 60"/>
                  <a:gd name="T62" fmla="*/ 23 w 109"/>
                  <a:gd name="T63" fmla="*/ 34 h 60"/>
                  <a:gd name="T64" fmla="*/ 39 w 109"/>
                  <a:gd name="T65" fmla="*/ 39 h 60"/>
                  <a:gd name="T66" fmla="*/ 54 w 109"/>
                  <a:gd name="T67" fmla="*/ 38 h 60"/>
                  <a:gd name="T68" fmla="*/ 69 w 109"/>
                  <a:gd name="T69" fmla="*/ 36 h 60"/>
                  <a:gd name="T70" fmla="*/ 92 w 109"/>
                  <a:gd name="T71" fmla="*/ 35 h 60"/>
                  <a:gd name="T72" fmla="*/ 108 w 109"/>
                  <a:gd name="T73" fmla="*/ 29 h 60"/>
                  <a:gd name="T74" fmla="*/ 92 w 109"/>
                  <a:gd name="T75" fmla="*/ 35 h 60"/>
                  <a:gd name="T76" fmla="*/ 68 w 109"/>
                  <a:gd name="T77" fmla="*/ 42 h 60"/>
                  <a:gd name="T78" fmla="*/ 61 w 109"/>
                  <a:gd name="T79" fmla="*/ 42 h 60"/>
                  <a:gd name="T80" fmla="*/ 46 w 109"/>
                  <a:gd name="T81" fmla="*/ 44 h 60"/>
                  <a:gd name="T82" fmla="*/ 31 w 109"/>
                  <a:gd name="T83" fmla="*/ 43 h 60"/>
                  <a:gd name="T84" fmla="*/ 16 w 109"/>
                  <a:gd name="T85" fmla="*/ 46 h 60"/>
                  <a:gd name="T86" fmla="*/ 9 w 109"/>
                  <a:gd name="T87" fmla="*/ 51 h 60"/>
                  <a:gd name="T88" fmla="*/ 0 w 109"/>
                  <a:gd name="T89" fmla="*/ 59 h 6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9"/>
                  <a:gd name="T136" fmla="*/ 0 h 60"/>
                  <a:gd name="T137" fmla="*/ 109 w 109"/>
                  <a:gd name="T138" fmla="*/ 60 h 6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9" h="60">
                    <a:moveTo>
                      <a:pt x="0" y="59"/>
                    </a:moveTo>
                    <a:lnTo>
                      <a:pt x="0" y="48"/>
                    </a:lnTo>
                    <a:lnTo>
                      <a:pt x="9" y="40"/>
                    </a:lnTo>
                    <a:lnTo>
                      <a:pt x="8" y="34"/>
                    </a:lnTo>
                    <a:lnTo>
                      <a:pt x="16" y="34"/>
                    </a:lnTo>
                    <a:lnTo>
                      <a:pt x="24" y="30"/>
                    </a:lnTo>
                    <a:lnTo>
                      <a:pt x="17" y="29"/>
                    </a:lnTo>
                    <a:lnTo>
                      <a:pt x="16" y="23"/>
                    </a:lnTo>
                    <a:lnTo>
                      <a:pt x="24" y="18"/>
                    </a:lnTo>
                    <a:lnTo>
                      <a:pt x="24" y="13"/>
                    </a:lnTo>
                    <a:lnTo>
                      <a:pt x="24" y="6"/>
                    </a:lnTo>
                    <a:lnTo>
                      <a:pt x="31" y="0"/>
                    </a:lnTo>
                    <a:lnTo>
                      <a:pt x="39" y="5"/>
                    </a:lnTo>
                    <a:lnTo>
                      <a:pt x="48" y="10"/>
                    </a:lnTo>
                    <a:lnTo>
                      <a:pt x="54" y="15"/>
                    </a:lnTo>
                    <a:lnTo>
                      <a:pt x="69" y="14"/>
                    </a:lnTo>
                    <a:lnTo>
                      <a:pt x="77" y="14"/>
                    </a:lnTo>
                    <a:lnTo>
                      <a:pt x="93" y="7"/>
                    </a:lnTo>
                    <a:lnTo>
                      <a:pt x="77" y="14"/>
                    </a:lnTo>
                    <a:lnTo>
                      <a:pt x="61" y="21"/>
                    </a:lnTo>
                    <a:lnTo>
                      <a:pt x="47" y="22"/>
                    </a:lnTo>
                    <a:lnTo>
                      <a:pt x="39" y="16"/>
                    </a:lnTo>
                    <a:lnTo>
                      <a:pt x="31" y="11"/>
                    </a:lnTo>
                    <a:lnTo>
                      <a:pt x="24" y="18"/>
                    </a:lnTo>
                    <a:lnTo>
                      <a:pt x="32" y="22"/>
                    </a:lnTo>
                    <a:lnTo>
                      <a:pt x="39" y="29"/>
                    </a:lnTo>
                    <a:lnTo>
                      <a:pt x="47" y="27"/>
                    </a:lnTo>
                    <a:lnTo>
                      <a:pt x="53" y="26"/>
                    </a:lnTo>
                    <a:lnTo>
                      <a:pt x="46" y="32"/>
                    </a:lnTo>
                    <a:lnTo>
                      <a:pt x="32" y="33"/>
                    </a:lnTo>
                    <a:lnTo>
                      <a:pt x="24" y="30"/>
                    </a:lnTo>
                    <a:lnTo>
                      <a:pt x="23" y="34"/>
                    </a:lnTo>
                    <a:lnTo>
                      <a:pt x="39" y="39"/>
                    </a:lnTo>
                    <a:lnTo>
                      <a:pt x="54" y="38"/>
                    </a:lnTo>
                    <a:lnTo>
                      <a:pt x="69" y="36"/>
                    </a:lnTo>
                    <a:lnTo>
                      <a:pt x="92" y="35"/>
                    </a:lnTo>
                    <a:lnTo>
                      <a:pt x="108" y="29"/>
                    </a:lnTo>
                    <a:lnTo>
                      <a:pt x="92" y="35"/>
                    </a:lnTo>
                    <a:lnTo>
                      <a:pt x="68" y="42"/>
                    </a:lnTo>
                    <a:lnTo>
                      <a:pt x="61" y="42"/>
                    </a:lnTo>
                    <a:lnTo>
                      <a:pt x="46" y="44"/>
                    </a:lnTo>
                    <a:lnTo>
                      <a:pt x="31" y="43"/>
                    </a:lnTo>
                    <a:lnTo>
                      <a:pt x="16" y="46"/>
                    </a:lnTo>
                    <a:lnTo>
                      <a:pt x="9" y="51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23"/>
              <p:cNvSpPr>
                <a:spLocks/>
              </p:cNvSpPr>
              <p:nvPr/>
            </p:nvSpPr>
            <p:spPr bwMode="auto">
              <a:xfrm>
                <a:off x="1210" y="3209"/>
                <a:ext cx="34" cy="19"/>
              </a:xfrm>
              <a:custGeom>
                <a:avLst/>
                <a:gdLst>
                  <a:gd name="T0" fmla="*/ 0 w 34"/>
                  <a:gd name="T1" fmla="*/ 18 h 19"/>
                  <a:gd name="T2" fmla="*/ 0 w 34"/>
                  <a:gd name="T3" fmla="*/ 12 h 19"/>
                  <a:gd name="T4" fmla="*/ 10 w 34"/>
                  <a:gd name="T5" fmla="*/ 6 h 19"/>
                  <a:gd name="T6" fmla="*/ 10 w 34"/>
                  <a:gd name="T7" fmla="*/ 0 h 19"/>
                  <a:gd name="T8" fmla="*/ 17 w 34"/>
                  <a:gd name="T9" fmla="*/ 0 h 19"/>
                  <a:gd name="T10" fmla="*/ 26 w 34"/>
                  <a:gd name="T11" fmla="*/ 4 h 19"/>
                  <a:gd name="T12" fmla="*/ 33 w 34"/>
                  <a:gd name="T13" fmla="*/ 5 h 19"/>
                  <a:gd name="T14" fmla="*/ 26 w 34"/>
                  <a:gd name="T15" fmla="*/ 4 h 19"/>
                  <a:gd name="T16" fmla="*/ 17 w 34"/>
                  <a:gd name="T17" fmla="*/ 6 h 19"/>
                  <a:gd name="T18" fmla="*/ 0 w 34"/>
                  <a:gd name="T19" fmla="*/ 18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"/>
                  <a:gd name="T31" fmla="*/ 0 h 19"/>
                  <a:gd name="T32" fmla="*/ 34 w 34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" h="19">
                    <a:moveTo>
                      <a:pt x="0" y="18"/>
                    </a:moveTo>
                    <a:lnTo>
                      <a:pt x="0" y="12"/>
                    </a:lnTo>
                    <a:lnTo>
                      <a:pt x="10" y="6"/>
                    </a:lnTo>
                    <a:lnTo>
                      <a:pt x="10" y="0"/>
                    </a:lnTo>
                    <a:lnTo>
                      <a:pt x="17" y="0"/>
                    </a:lnTo>
                    <a:lnTo>
                      <a:pt x="26" y="4"/>
                    </a:lnTo>
                    <a:lnTo>
                      <a:pt x="33" y="5"/>
                    </a:lnTo>
                    <a:lnTo>
                      <a:pt x="26" y="4"/>
                    </a:lnTo>
                    <a:lnTo>
                      <a:pt x="17" y="6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24"/>
            <p:cNvGrpSpPr>
              <a:grpSpLocks/>
            </p:cNvGrpSpPr>
            <p:nvPr/>
          </p:nvGrpSpPr>
          <p:grpSpPr bwMode="auto">
            <a:xfrm>
              <a:off x="3792" y="3668"/>
              <a:ext cx="314" cy="460"/>
              <a:chOff x="3792" y="3668"/>
              <a:chExt cx="314" cy="460"/>
            </a:xfrm>
          </p:grpSpPr>
          <p:sp>
            <p:nvSpPr>
              <p:cNvPr id="64" name="Freeform 25"/>
              <p:cNvSpPr>
                <a:spLocks/>
              </p:cNvSpPr>
              <p:nvPr/>
            </p:nvSpPr>
            <p:spPr bwMode="auto">
              <a:xfrm>
                <a:off x="3792" y="3668"/>
                <a:ext cx="312" cy="460"/>
              </a:xfrm>
              <a:custGeom>
                <a:avLst/>
                <a:gdLst>
                  <a:gd name="T0" fmla="*/ 111 w 576"/>
                  <a:gd name="T1" fmla="*/ 397 h 623"/>
                  <a:gd name="T2" fmla="*/ 117 w 576"/>
                  <a:gd name="T3" fmla="*/ 402 h 623"/>
                  <a:gd name="T4" fmla="*/ 124 w 576"/>
                  <a:gd name="T5" fmla="*/ 405 h 623"/>
                  <a:gd name="T6" fmla="*/ 131 w 576"/>
                  <a:gd name="T7" fmla="*/ 400 h 623"/>
                  <a:gd name="T8" fmla="*/ 138 w 576"/>
                  <a:gd name="T9" fmla="*/ 394 h 623"/>
                  <a:gd name="T10" fmla="*/ 146 w 576"/>
                  <a:gd name="T11" fmla="*/ 393 h 623"/>
                  <a:gd name="T12" fmla="*/ 155 w 576"/>
                  <a:gd name="T13" fmla="*/ 393 h 623"/>
                  <a:gd name="T14" fmla="*/ 162 w 576"/>
                  <a:gd name="T15" fmla="*/ 388 h 623"/>
                  <a:gd name="T16" fmla="*/ 167 w 576"/>
                  <a:gd name="T17" fmla="*/ 378 h 623"/>
                  <a:gd name="T18" fmla="*/ 177 w 576"/>
                  <a:gd name="T19" fmla="*/ 368 h 623"/>
                  <a:gd name="T20" fmla="*/ 188 w 576"/>
                  <a:gd name="T21" fmla="*/ 350 h 623"/>
                  <a:gd name="T22" fmla="*/ 199 w 576"/>
                  <a:gd name="T23" fmla="*/ 334 h 623"/>
                  <a:gd name="T24" fmla="*/ 207 w 576"/>
                  <a:gd name="T25" fmla="*/ 320 h 623"/>
                  <a:gd name="T26" fmla="*/ 211 w 576"/>
                  <a:gd name="T27" fmla="*/ 332 h 623"/>
                  <a:gd name="T28" fmla="*/ 216 w 576"/>
                  <a:gd name="T29" fmla="*/ 334 h 623"/>
                  <a:gd name="T30" fmla="*/ 229 w 576"/>
                  <a:gd name="T31" fmla="*/ 323 h 623"/>
                  <a:gd name="T32" fmla="*/ 242 w 576"/>
                  <a:gd name="T33" fmla="*/ 307 h 623"/>
                  <a:gd name="T34" fmla="*/ 257 w 576"/>
                  <a:gd name="T35" fmla="*/ 284 h 623"/>
                  <a:gd name="T36" fmla="*/ 271 w 576"/>
                  <a:gd name="T37" fmla="*/ 265 h 623"/>
                  <a:gd name="T38" fmla="*/ 288 w 576"/>
                  <a:gd name="T39" fmla="*/ 253 h 623"/>
                  <a:gd name="T40" fmla="*/ 300 w 576"/>
                  <a:gd name="T41" fmla="*/ 237 h 623"/>
                  <a:gd name="T42" fmla="*/ 309 w 576"/>
                  <a:gd name="T43" fmla="*/ 222 h 623"/>
                  <a:gd name="T44" fmla="*/ 311 w 576"/>
                  <a:gd name="T45" fmla="*/ 214 h 623"/>
                  <a:gd name="T46" fmla="*/ 311 w 576"/>
                  <a:gd name="T47" fmla="*/ 190 h 623"/>
                  <a:gd name="T48" fmla="*/ 307 w 576"/>
                  <a:gd name="T49" fmla="*/ 163 h 623"/>
                  <a:gd name="T50" fmla="*/ 300 w 576"/>
                  <a:gd name="T51" fmla="*/ 126 h 623"/>
                  <a:gd name="T52" fmla="*/ 290 w 576"/>
                  <a:gd name="T53" fmla="*/ 84 h 623"/>
                  <a:gd name="T54" fmla="*/ 278 w 576"/>
                  <a:gd name="T55" fmla="*/ 39 h 623"/>
                  <a:gd name="T56" fmla="*/ 273 w 576"/>
                  <a:gd name="T57" fmla="*/ 33 h 623"/>
                  <a:gd name="T58" fmla="*/ 265 w 576"/>
                  <a:gd name="T59" fmla="*/ 23 h 623"/>
                  <a:gd name="T60" fmla="*/ 262 w 576"/>
                  <a:gd name="T61" fmla="*/ 12 h 623"/>
                  <a:gd name="T62" fmla="*/ 258 w 576"/>
                  <a:gd name="T63" fmla="*/ 5 h 623"/>
                  <a:gd name="T64" fmla="*/ 253 w 576"/>
                  <a:gd name="T65" fmla="*/ 5 h 623"/>
                  <a:gd name="T66" fmla="*/ 249 w 576"/>
                  <a:gd name="T67" fmla="*/ 0 h 623"/>
                  <a:gd name="T68" fmla="*/ 243 w 576"/>
                  <a:gd name="T69" fmla="*/ 9 h 623"/>
                  <a:gd name="T70" fmla="*/ 235 w 576"/>
                  <a:gd name="T71" fmla="*/ 11 h 623"/>
                  <a:gd name="T72" fmla="*/ 229 w 576"/>
                  <a:gd name="T73" fmla="*/ 16 h 623"/>
                  <a:gd name="T74" fmla="*/ 217 w 576"/>
                  <a:gd name="T75" fmla="*/ 31 h 623"/>
                  <a:gd name="T76" fmla="*/ 205 w 576"/>
                  <a:gd name="T77" fmla="*/ 42 h 623"/>
                  <a:gd name="T78" fmla="*/ 192 w 576"/>
                  <a:gd name="T79" fmla="*/ 47 h 623"/>
                  <a:gd name="T80" fmla="*/ 167 w 576"/>
                  <a:gd name="T81" fmla="*/ 56 h 623"/>
                  <a:gd name="T82" fmla="*/ 138 w 576"/>
                  <a:gd name="T83" fmla="*/ 63 h 623"/>
                  <a:gd name="T84" fmla="*/ 114 w 576"/>
                  <a:gd name="T85" fmla="*/ 64 h 623"/>
                  <a:gd name="T86" fmla="*/ 86 w 576"/>
                  <a:gd name="T87" fmla="*/ 69 h 623"/>
                  <a:gd name="T88" fmla="*/ 58 w 576"/>
                  <a:gd name="T89" fmla="*/ 67 h 623"/>
                  <a:gd name="T90" fmla="*/ 27 w 576"/>
                  <a:gd name="T91" fmla="*/ 76 h 623"/>
                  <a:gd name="T92" fmla="*/ 0 w 576"/>
                  <a:gd name="T93" fmla="*/ 81 h 623"/>
                  <a:gd name="T94" fmla="*/ 38 w 576"/>
                  <a:gd name="T95" fmla="*/ 459 h 623"/>
                  <a:gd name="T96" fmla="*/ 54 w 576"/>
                  <a:gd name="T97" fmla="*/ 447 h 623"/>
                  <a:gd name="T98" fmla="*/ 76 w 576"/>
                  <a:gd name="T99" fmla="*/ 429 h 623"/>
                  <a:gd name="T100" fmla="*/ 95 w 576"/>
                  <a:gd name="T101" fmla="*/ 413 h 623"/>
                  <a:gd name="T102" fmla="*/ 111 w 576"/>
                  <a:gd name="T103" fmla="*/ 397 h 62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76"/>
                  <a:gd name="T157" fmla="*/ 0 h 623"/>
                  <a:gd name="T158" fmla="*/ 576 w 576"/>
                  <a:gd name="T159" fmla="*/ 623 h 62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76" h="623">
                    <a:moveTo>
                      <a:pt x="205" y="538"/>
                    </a:moveTo>
                    <a:lnTo>
                      <a:pt x="216" y="545"/>
                    </a:lnTo>
                    <a:lnTo>
                      <a:pt x="229" y="549"/>
                    </a:lnTo>
                    <a:lnTo>
                      <a:pt x="241" y="542"/>
                    </a:lnTo>
                    <a:lnTo>
                      <a:pt x="255" y="534"/>
                    </a:lnTo>
                    <a:lnTo>
                      <a:pt x="269" y="532"/>
                    </a:lnTo>
                    <a:lnTo>
                      <a:pt x="286" y="532"/>
                    </a:lnTo>
                    <a:lnTo>
                      <a:pt x="299" y="526"/>
                    </a:lnTo>
                    <a:lnTo>
                      <a:pt x="309" y="512"/>
                    </a:lnTo>
                    <a:lnTo>
                      <a:pt x="326" y="499"/>
                    </a:lnTo>
                    <a:lnTo>
                      <a:pt x="347" y="474"/>
                    </a:lnTo>
                    <a:lnTo>
                      <a:pt x="367" y="453"/>
                    </a:lnTo>
                    <a:lnTo>
                      <a:pt x="382" y="434"/>
                    </a:lnTo>
                    <a:lnTo>
                      <a:pt x="390" y="449"/>
                    </a:lnTo>
                    <a:lnTo>
                      <a:pt x="399" y="453"/>
                    </a:lnTo>
                    <a:lnTo>
                      <a:pt x="422" y="438"/>
                    </a:lnTo>
                    <a:lnTo>
                      <a:pt x="447" y="416"/>
                    </a:lnTo>
                    <a:lnTo>
                      <a:pt x="474" y="385"/>
                    </a:lnTo>
                    <a:lnTo>
                      <a:pt x="500" y="359"/>
                    </a:lnTo>
                    <a:lnTo>
                      <a:pt x="531" y="342"/>
                    </a:lnTo>
                    <a:lnTo>
                      <a:pt x="554" y="321"/>
                    </a:lnTo>
                    <a:lnTo>
                      <a:pt x="571" y="301"/>
                    </a:lnTo>
                    <a:lnTo>
                      <a:pt x="575" y="290"/>
                    </a:lnTo>
                    <a:lnTo>
                      <a:pt x="575" y="258"/>
                    </a:lnTo>
                    <a:lnTo>
                      <a:pt x="567" y="221"/>
                    </a:lnTo>
                    <a:lnTo>
                      <a:pt x="553" y="171"/>
                    </a:lnTo>
                    <a:lnTo>
                      <a:pt x="536" y="114"/>
                    </a:lnTo>
                    <a:lnTo>
                      <a:pt x="514" y="53"/>
                    </a:lnTo>
                    <a:lnTo>
                      <a:pt x="504" y="45"/>
                    </a:lnTo>
                    <a:lnTo>
                      <a:pt x="490" y="31"/>
                    </a:lnTo>
                    <a:lnTo>
                      <a:pt x="483" y="16"/>
                    </a:lnTo>
                    <a:lnTo>
                      <a:pt x="476" y="7"/>
                    </a:lnTo>
                    <a:lnTo>
                      <a:pt x="467" y="7"/>
                    </a:lnTo>
                    <a:lnTo>
                      <a:pt x="460" y="0"/>
                    </a:lnTo>
                    <a:lnTo>
                      <a:pt x="448" y="12"/>
                    </a:lnTo>
                    <a:lnTo>
                      <a:pt x="434" y="15"/>
                    </a:lnTo>
                    <a:lnTo>
                      <a:pt x="423" y="21"/>
                    </a:lnTo>
                    <a:lnTo>
                      <a:pt x="401" y="42"/>
                    </a:lnTo>
                    <a:lnTo>
                      <a:pt x="379" y="57"/>
                    </a:lnTo>
                    <a:lnTo>
                      <a:pt x="354" y="63"/>
                    </a:lnTo>
                    <a:lnTo>
                      <a:pt x="309" y="76"/>
                    </a:lnTo>
                    <a:lnTo>
                      <a:pt x="254" y="85"/>
                    </a:lnTo>
                    <a:lnTo>
                      <a:pt x="210" y="87"/>
                    </a:lnTo>
                    <a:lnTo>
                      <a:pt x="158" y="94"/>
                    </a:lnTo>
                    <a:lnTo>
                      <a:pt x="108" y="91"/>
                    </a:lnTo>
                    <a:lnTo>
                      <a:pt x="50" y="103"/>
                    </a:lnTo>
                    <a:lnTo>
                      <a:pt x="0" y="110"/>
                    </a:lnTo>
                    <a:lnTo>
                      <a:pt x="71" y="622"/>
                    </a:lnTo>
                    <a:lnTo>
                      <a:pt x="100" y="606"/>
                    </a:lnTo>
                    <a:lnTo>
                      <a:pt x="140" y="581"/>
                    </a:lnTo>
                    <a:lnTo>
                      <a:pt x="175" y="559"/>
                    </a:lnTo>
                    <a:lnTo>
                      <a:pt x="205" y="538"/>
                    </a:lnTo>
                  </a:path>
                </a:pathLst>
              </a:custGeom>
              <a:solidFill>
                <a:srgbClr val="0099CC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3828" y="3678"/>
                <a:ext cx="214" cy="107"/>
              </a:xfrm>
              <a:custGeom>
                <a:avLst/>
                <a:gdLst>
                  <a:gd name="T0" fmla="*/ 0 w 395"/>
                  <a:gd name="T1" fmla="*/ 65 h 145"/>
                  <a:gd name="T2" fmla="*/ 21 w 395"/>
                  <a:gd name="T3" fmla="*/ 59 h 145"/>
                  <a:gd name="T4" fmla="*/ 36 w 395"/>
                  <a:gd name="T5" fmla="*/ 59 h 145"/>
                  <a:gd name="T6" fmla="*/ 53 w 395"/>
                  <a:gd name="T7" fmla="*/ 58 h 145"/>
                  <a:gd name="T8" fmla="*/ 79 w 395"/>
                  <a:gd name="T9" fmla="*/ 55 h 145"/>
                  <a:gd name="T10" fmla="*/ 103 w 395"/>
                  <a:gd name="T11" fmla="*/ 54 h 145"/>
                  <a:gd name="T12" fmla="*/ 127 w 395"/>
                  <a:gd name="T13" fmla="*/ 44 h 145"/>
                  <a:gd name="T14" fmla="*/ 154 w 395"/>
                  <a:gd name="T15" fmla="*/ 38 h 145"/>
                  <a:gd name="T16" fmla="*/ 171 w 395"/>
                  <a:gd name="T17" fmla="*/ 33 h 145"/>
                  <a:gd name="T18" fmla="*/ 187 w 395"/>
                  <a:gd name="T19" fmla="*/ 13 h 145"/>
                  <a:gd name="T20" fmla="*/ 200 w 395"/>
                  <a:gd name="T21" fmla="*/ 1 h 145"/>
                  <a:gd name="T22" fmla="*/ 207 w 395"/>
                  <a:gd name="T23" fmla="*/ 0 h 145"/>
                  <a:gd name="T24" fmla="*/ 213 w 395"/>
                  <a:gd name="T25" fmla="*/ 2 h 145"/>
                  <a:gd name="T26" fmla="*/ 205 w 395"/>
                  <a:gd name="T27" fmla="*/ 8 h 145"/>
                  <a:gd name="T28" fmla="*/ 200 w 395"/>
                  <a:gd name="T29" fmla="*/ 13 h 145"/>
                  <a:gd name="T30" fmla="*/ 195 w 395"/>
                  <a:gd name="T31" fmla="*/ 19 h 145"/>
                  <a:gd name="T32" fmla="*/ 191 w 395"/>
                  <a:gd name="T33" fmla="*/ 27 h 145"/>
                  <a:gd name="T34" fmla="*/ 189 w 395"/>
                  <a:gd name="T35" fmla="*/ 36 h 145"/>
                  <a:gd name="T36" fmla="*/ 182 w 395"/>
                  <a:gd name="T37" fmla="*/ 46 h 145"/>
                  <a:gd name="T38" fmla="*/ 177 w 395"/>
                  <a:gd name="T39" fmla="*/ 47 h 145"/>
                  <a:gd name="T40" fmla="*/ 180 w 395"/>
                  <a:gd name="T41" fmla="*/ 59 h 145"/>
                  <a:gd name="T42" fmla="*/ 186 w 395"/>
                  <a:gd name="T43" fmla="*/ 63 h 145"/>
                  <a:gd name="T44" fmla="*/ 194 w 395"/>
                  <a:gd name="T45" fmla="*/ 71 h 145"/>
                  <a:gd name="T46" fmla="*/ 188 w 395"/>
                  <a:gd name="T47" fmla="*/ 72 h 145"/>
                  <a:gd name="T48" fmla="*/ 178 w 395"/>
                  <a:gd name="T49" fmla="*/ 71 h 145"/>
                  <a:gd name="T50" fmla="*/ 172 w 395"/>
                  <a:gd name="T51" fmla="*/ 65 h 145"/>
                  <a:gd name="T52" fmla="*/ 166 w 395"/>
                  <a:gd name="T53" fmla="*/ 63 h 145"/>
                  <a:gd name="T54" fmla="*/ 159 w 395"/>
                  <a:gd name="T55" fmla="*/ 72 h 145"/>
                  <a:gd name="T56" fmla="*/ 150 w 395"/>
                  <a:gd name="T57" fmla="*/ 77 h 145"/>
                  <a:gd name="T58" fmla="*/ 140 w 395"/>
                  <a:gd name="T59" fmla="*/ 76 h 145"/>
                  <a:gd name="T60" fmla="*/ 133 w 395"/>
                  <a:gd name="T61" fmla="*/ 71 h 145"/>
                  <a:gd name="T62" fmla="*/ 125 w 395"/>
                  <a:gd name="T63" fmla="*/ 68 h 145"/>
                  <a:gd name="T64" fmla="*/ 115 w 395"/>
                  <a:gd name="T65" fmla="*/ 66 h 145"/>
                  <a:gd name="T66" fmla="*/ 105 w 395"/>
                  <a:gd name="T67" fmla="*/ 71 h 145"/>
                  <a:gd name="T68" fmla="*/ 94 w 395"/>
                  <a:gd name="T69" fmla="*/ 81 h 145"/>
                  <a:gd name="T70" fmla="*/ 87 w 395"/>
                  <a:gd name="T71" fmla="*/ 90 h 145"/>
                  <a:gd name="T72" fmla="*/ 75 w 395"/>
                  <a:gd name="T73" fmla="*/ 89 h 145"/>
                  <a:gd name="T74" fmla="*/ 62 w 395"/>
                  <a:gd name="T75" fmla="*/ 83 h 145"/>
                  <a:gd name="T76" fmla="*/ 66 w 395"/>
                  <a:gd name="T77" fmla="*/ 94 h 145"/>
                  <a:gd name="T78" fmla="*/ 73 w 395"/>
                  <a:gd name="T79" fmla="*/ 106 h 145"/>
                  <a:gd name="T80" fmla="*/ 62 w 395"/>
                  <a:gd name="T81" fmla="*/ 99 h 145"/>
                  <a:gd name="T82" fmla="*/ 57 w 395"/>
                  <a:gd name="T83" fmla="*/ 94 h 145"/>
                  <a:gd name="T84" fmla="*/ 53 w 395"/>
                  <a:gd name="T85" fmla="*/ 86 h 145"/>
                  <a:gd name="T86" fmla="*/ 49 w 395"/>
                  <a:gd name="T87" fmla="*/ 87 h 145"/>
                  <a:gd name="T88" fmla="*/ 47 w 395"/>
                  <a:gd name="T89" fmla="*/ 97 h 145"/>
                  <a:gd name="T90" fmla="*/ 45 w 395"/>
                  <a:gd name="T91" fmla="*/ 94 h 145"/>
                  <a:gd name="T92" fmla="*/ 37 w 395"/>
                  <a:gd name="T93" fmla="*/ 86 h 145"/>
                  <a:gd name="T94" fmla="*/ 28 w 395"/>
                  <a:gd name="T95" fmla="*/ 85 h 145"/>
                  <a:gd name="T96" fmla="*/ 22 w 395"/>
                  <a:gd name="T97" fmla="*/ 75 h 145"/>
                  <a:gd name="T98" fmla="*/ 12 w 395"/>
                  <a:gd name="T99" fmla="*/ 72 h 145"/>
                  <a:gd name="T100" fmla="*/ 6 w 395"/>
                  <a:gd name="T101" fmla="*/ 71 h 145"/>
                  <a:gd name="T102" fmla="*/ 0 w 395"/>
                  <a:gd name="T103" fmla="*/ 65 h 14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95"/>
                  <a:gd name="T157" fmla="*/ 0 h 145"/>
                  <a:gd name="T158" fmla="*/ 395 w 395"/>
                  <a:gd name="T159" fmla="*/ 145 h 145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95" h="145">
                    <a:moveTo>
                      <a:pt x="0" y="88"/>
                    </a:moveTo>
                    <a:lnTo>
                      <a:pt x="38" y="80"/>
                    </a:lnTo>
                    <a:lnTo>
                      <a:pt x="66" y="80"/>
                    </a:lnTo>
                    <a:lnTo>
                      <a:pt x="97" y="79"/>
                    </a:lnTo>
                    <a:lnTo>
                      <a:pt x="146" y="75"/>
                    </a:lnTo>
                    <a:lnTo>
                      <a:pt x="191" y="73"/>
                    </a:lnTo>
                    <a:lnTo>
                      <a:pt x="234" y="60"/>
                    </a:lnTo>
                    <a:lnTo>
                      <a:pt x="285" y="51"/>
                    </a:lnTo>
                    <a:lnTo>
                      <a:pt x="315" y="45"/>
                    </a:lnTo>
                    <a:lnTo>
                      <a:pt x="346" y="17"/>
                    </a:lnTo>
                    <a:lnTo>
                      <a:pt x="369" y="2"/>
                    </a:lnTo>
                    <a:lnTo>
                      <a:pt x="382" y="0"/>
                    </a:lnTo>
                    <a:lnTo>
                      <a:pt x="394" y="3"/>
                    </a:lnTo>
                    <a:lnTo>
                      <a:pt x="378" y="11"/>
                    </a:lnTo>
                    <a:lnTo>
                      <a:pt x="370" y="18"/>
                    </a:lnTo>
                    <a:lnTo>
                      <a:pt x="360" y="26"/>
                    </a:lnTo>
                    <a:lnTo>
                      <a:pt x="353" y="37"/>
                    </a:lnTo>
                    <a:lnTo>
                      <a:pt x="349" y="49"/>
                    </a:lnTo>
                    <a:lnTo>
                      <a:pt x="336" y="62"/>
                    </a:lnTo>
                    <a:lnTo>
                      <a:pt x="327" y="64"/>
                    </a:lnTo>
                    <a:lnTo>
                      <a:pt x="333" y="80"/>
                    </a:lnTo>
                    <a:lnTo>
                      <a:pt x="344" y="86"/>
                    </a:lnTo>
                    <a:lnTo>
                      <a:pt x="358" y="96"/>
                    </a:lnTo>
                    <a:lnTo>
                      <a:pt x="347" y="98"/>
                    </a:lnTo>
                    <a:lnTo>
                      <a:pt x="329" y="96"/>
                    </a:lnTo>
                    <a:lnTo>
                      <a:pt x="317" y="88"/>
                    </a:lnTo>
                    <a:lnTo>
                      <a:pt x="307" y="85"/>
                    </a:lnTo>
                    <a:lnTo>
                      <a:pt x="294" y="97"/>
                    </a:lnTo>
                    <a:lnTo>
                      <a:pt x="277" y="105"/>
                    </a:lnTo>
                    <a:lnTo>
                      <a:pt x="258" y="103"/>
                    </a:lnTo>
                    <a:lnTo>
                      <a:pt x="246" y="96"/>
                    </a:lnTo>
                    <a:lnTo>
                      <a:pt x="231" y="92"/>
                    </a:lnTo>
                    <a:lnTo>
                      <a:pt x="212" y="90"/>
                    </a:lnTo>
                    <a:lnTo>
                      <a:pt x="194" y="96"/>
                    </a:lnTo>
                    <a:lnTo>
                      <a:pt x="174" y="110"/>
                    </a:lnTo>
                    <a:lnTo>
                      <a:pt x="161" y="122"/>
                    </a:lnTo>
                    <a:lnTo>
                      <a:pt x="138" y="121"/>
                    </a:lnTo>
                    <a:lnTo>
                      <a:pt x="114" y="113"/>
                    </a:lnTo>
                    <a:lnTo>
                      <a:pt x="122" y="128"/>
                    </a:lnTo>
                    <a:lnTo>
                      <a:pt x="134" y="144"/>
                    </a:lnTo>
                    <a:lnTo>
                      <a:pt x="114" y="134"/>
                    </a:lnTo>
                    <a:lnTo>
                      <a:pt x="105" y="128"/>
                    </a:lnTo>
                    <a:lnTo>
                      <a:pt x="98" y="117"/>
                    </a:lnTo>
                    <a:lnTo>
                      <a:pt x="91" y="118"/>
                    </a:lnTo>
                    <a:lnTo>
                      <a:pt x="87" y="131"/>
                    </a:lnTo>
                    <a:lnTo>
                      <a:pt x="83" y="127"/>
                    </a:lnTo>
                    <a:lnTo>
                      <a:pt x="69" y="117"/>
                    </a:lnTo>
                    <a:lnTo>
                      <a:pt x="51" y="115"/>
                    </a:lnTo>
                    <a:lnTo>
                      <a:pt x="41" y="101"/>
                    </a:lnTo>
                    <a:lnTo>
                      <a:pt x="23" y="98"/>
                    </a:lnTo>
                    <a:lnTo>
                      <a:pt x="11" y="96"/>
                    </a:lnTo>
                    <a:lnTo>
                      <a:pt x="0" y="88"/>
                    </a:lnTo>
                  </a:path>
                </a:pathLst>
              </a:custGeom>
              <a:solidFill>
                <a:srgbClr val="0099CC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3979" y="3915"/>
                <a:ext cx="42" cy="104"/>
              </a:xfrm>
              <a:custGeom>
                <a:avLst/>
                <a:gdLst>
                  <a:gd name="T0" fmla="*/ 31 w 77"/>
                  <a:gd name="T1" fmla="*/ 88 h 140"/>
                  <a:gd name="T2" fmla="*/ 23 w 77"/>
                  <a:gd name="T3" fmla="*/ 85 h 140"/>
                  <a:gd name="T4" fmla="*/ 20 w 77"/>
                  <a:gd name="T5" fmla="*/ 74 h 140"/>
                  <a:gd name="T6" fmla="*/ 11 w 77"/>
                  <a:gd name="T7" fmla="*/ 93 h 140"/>
                  <a:gd name="T8" fmla="*/ 0 w 77"/>
                  <a:gd name="T9" fmla="*/ 103 h 140"/>
                  <a:gd name="T10" fmla="*/ 9 w 77"/>
                  <a:gd name="T11" fmla="*/ 90 h 140"/>
                  <a:gd name="T12" fmla="*/ 14 w 77"/>
                  <a:gd name="T13" fmla="*/ 77 h 140"/>
                  <a:gd name="T14" fmla="*/ 14 w 77"/>
                  <a:gd name="T15" fmla="*/ 61 h 140"/>
                  <a:gd name="T16" fmla="*/ 14 w 77"/>
                  <a:gd name="T17" fmla="*/ 41 h 140"/>
                  <a:gd name="T18" fmla="*/ 13 w 77"/>
                  <a:gd name="T19" fmla="*/ 20 h 140"/>
                  <a:gd name="T20" fmla="*/ 16 w 77"/>
                  <a:gd name="T21" fmla="*/ 0 h 140"/>
                  <a:gd name="T22" fmla="*/ 17 w 77"/>
                  <a:gd name="T23" fmla="*/ 23 h 140"/>
                  <a:gd name="T24" fmla="*/ 19 w 77"/>
                  <a:gd name="T25" fmla="*/ 39 h 140"/>
                  <a:gd name="T26" fmla="*/ 22 w 77"/>
                  <a:gd name="T27" fmla="*/ 58 h 140"/>
                  <a:gd name="T28" fmla="*/ 23 w 77"/>
                  <a:gd name="T29" fmla="*/ 46 h 140"/>
                  <a:gd name="T30" fmla="*/ 26 w 77"/>
                  <a:gd name="T31" fmla="*/ 37 h 140"/>
                  <a:gd name="T32" fmla="*/ 25 w 77"/>
                  <a:gd name="T33" fmla="*/ 57 h 140"/>
                  <a:gd name="T34" fmla="*/ 26 w 77"/>
                  <a:gd name="T35" fmla="*/ 72 h 140"/>
                  <a:gd name="T36" fmla="*/ 32 w 77"/>
                  <a:gd name="T37" fmla="*/ 80 h 140"/>
                  <a:gd name="T38" fmla="*/ 41 w 77"/>
                  <a:gd name="T39" fmla="*/ 77 h 140"/>
                  <a:gd name="T40" fmla="*/ 35 w 77"/>
                  <a:gd name="T41" fmla="*/ 84 h 140"/>
                  <a:gd name="T42" fmla="*/ 31 w 77"/>
                  <a:gd name="T43" fmla="*/ 88 h 1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7"/>
                  <a:gd name="T67" fmla="*/ 0 h 140"/>
                  <a:gd name="T68" fmla="*/ 77 w 77"/>
                  <a:gd name="T69" fmla="*/ 140 h 1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7" h="140">
                    <a:moveTo>
                      <a:pt x="57" y="118"/>
                    </a:moveTo>
                    <a:lnTo>
                      <a:pt x="43" y="115"/>
                    </a:lnTo>
                    <a:lnTo>
                      <a:pt x="36" y="100"/>
                    </a:lnTo>
                    <a:lnTo>
                      <a:pt x="21" y="125"/>
                    </a:lnTo>
                    <a:lnTo>
                      <a:pt x="0" y="139"/>
                    </a:lnTo>
                    <a:lnTo>
                      <a:pt x="17" y="121"/>
                    </a:lnTo>
                    <a:lnTo>
                      <a:pt x="25" y="103"/>
                    </a:lnTo>
                    <a:lnTo>
                      <a:pt x="25" y="82"/>
                    </a:lnTo>
                    <a:lnTo>
                      <a:pt x="26" y="55"/>
                    </a:lnTo>
                    <a:lnTo>
                      <a:pt x="24" y="27"/>
                    </a:lnTo>
                    <a:lnTo>
                      <a:pt x="29" y="0"/>
                    </a:lnTo>
                    <a:lnTo>
                      <a:pt x="31" y="31"/>
                    </a:lnTo>
                    <a:lnTo>
                      <a:pt x="34" y="52"/>
                    </a:lnTo>
                    <a:lnTo>
                      <a:pt x="41" y="78"/>
                    </a:lnTo>
                    <a:lnTo>
                      <a:pt x="42" y="62"/>
                    </a:lnTo>
                    <a:lnTo>
                      <a:pt x="48" y="50"/>
                    </a:lnTo>
                    <a:lnTo>
                      <a:pt x="46" y="77"/>
                    </a:lnTo>
                    <a:lnTo>
                      <a:pt x="47" y="97"/>
                    </a:lnTo>
                    <a:lnTo>
                      <a:pt x="58" y="108"/>
                    </a:lnTo>
                    <a:lnTo>
                      <a:pt x="76" y="104"/>
                    </a:lnTo>
                    <a:lnTo>
                      <a:pt x="65" y="113"/>
                    </a:lnTo>
                    <a:lnTo>
                      <a:pt x="57" y="118"/>
                    </a:lnTo>
                  </a:path>
                </a:pathLst>
              </a:custGeom>
              <a:solidFill>
                <a:srgbClr val="339933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auto">
              <a:xfrm>
                <a:off x="3862" y="3952"/>
                <a:ext cx="77" cy="124"/>
              </a:xfrm>
              <a:custGeom>
                <a:avLst/>
                <a:gdLst>
                  <a:gd name="T0" fmla="*/ 64 w 142"/>
                  <a:gd name="T1" fmla="*/ 115 h 168"/>
                  <a:gd name="T2" fmla="*/ 58 w 142"/>
                  <a:gd name="T3" fmla="*/ 117 h 168"/>
                  <a:gd name="T4" fmla="*/ 53 w 142"/>
                  <a:gd name="T5" fmla="*/ 123 h 168"/>
                  <a:gd name="T6" fmla="*/ 46 w 142"/>
                  <a:gd name="T7" fmla="*/ 119 h 168"/>
                  <a:gd name="T8" fmla="*/ 41 w 142"/>
                  <a:gd name="T9" fmla="*/ 114 h 168"/>
                  <a:gd name="T10" fmla="*/ 32 w 142"/>
                  <a:gd name="T11" fmla="*/ 123 h 168"/>
                  <a:gd name="T12" fmla="*/ 28 w 142"/>
                  <a:gd name="T13" fmla="*/ 92 h 168"/>
                  <a:gd name="T14" fmla="*/ 18 w 142"/>
                  <a:gd name="T15" fmla="*/ 71 h 168"/>
                  <a:gd name="T16" fmla="*/ 10 w 142"/>
                  <a:gd name="T17" fmla="*/ 41 h 168"/>
                  <a:gd name="T18" fmla="*/ 0 w 142"/>
                  <a:gd name="T19" fmla="*/ 0 h 168"/>
                  <a:gd name="T20" fmla="*/ 14 w 142"/>
                  <a:gd name="T21" fmla="*/ 41 h 168"/>
                  <a:gd name="T22" fmla="*/ 27 w 142"/>
                  <a:gd name="T23" fmla="*/ 77 h 168"/>
                  <a:gd name="T24" fmla="*/ 35 w 142"/>
                  <a:gd name="T25" fmla="*/ 91 h 168"/>
                  <a:gd name="T26" fmla="*/ 49 w 142"/>
                  <a:gd name="T27" fmla="*/ 111 h 168"/>
                  <a:gd name="T28" fmla="*/ 35 w 142"/>
                  <a:gd name="T29" fmla="*/ 82 h 168"/>
                  <a:gd name="T30" fmla="*/ 29 w 142"/>
                  <a:gd name="T31" fmla="*/ 64 h 168"/>
                  <a:gd name="T32" fmla="*/ 21 w 142"/>
                  <a:gd name="T33" fmla="*/ 43 h 168"/>
                  <a:gd name="T34" fmla="*/ 18 w 142"/>
                  <a:gd name="T35" fmla="*/ 20 h 168"/>
                  <a:gd name="T36" fmla="*/ 24 w 142"/>
                  <a:gd name="T37" fmla="*/ 49 h 168"/>
                  <a:gd name="T38" fmla="*/ 29 w 142"/>
                  <a:gd name="T39" fmla="*/ 60 h 168"/>
                  <a:gd name="T40" fmla="*/ 35 w 142"/>
                  <a:gd name="T41" fmla="*/ 71 h 168"/>
                  <a:gd name="T42" fmla="*/ 41 w 142"/>
                  <a:gd name="T43" fmla="*/ 86 h 168"/>
                  <a:gd name="T44" fmla="*/ 48 w 142"/>
                  <a:gd name="T45" fmla="*/ 96 h 168"/>
                  <a:gd name="T46" fmla="*/ 49 w 142"/>
                  <a:gd name="T47" fmla="*/ 83 h 168"/>
                  <a:gd name="T48" fmla="*/ 49 w 142"/>
                  <a:gd name="T49" fmla="*/ 63 h 168"/>
                  <a:gd name="T50" fmla="*/ 48 w 142"/>
                  <a:gd name="T51" fmla="*/ 47 h 168"/>
                  <a:gd name="T52" fmla="*/ 52 w 142"/>
                  <a:gd name="T53" fmla="*/ 79 h 168"/>
                  <a:gd name="T54" fmla="*/ 52 w 142"/>
                  <a:gd name="T55" fmla="*/ 98 h 168"/>
                  <a:gd name="T56" fmla="*/ 56 w 142"/>
                  <a:gd name="T57" fmla="*/ 99 h 168"/>
                  <a:gd name="T58" fmla="*/ 59 w 142"/>
                  <a:gd name="T59" fmla="*/ 89 h 168"/>
                  <a:gd name="T60" fmla="*/ 65 w 142"/>
                  <a:gd name="T61" fmla="*/ 92 h 168"/>
                  <a:gd name="T62" fmla="*/ 67 w 142"/>
                  <a:gd name="T63" fmla="*/ 99 h 168"/>
                  <a:gd name="T64" fmla="*/ 72 w 142"/>
                  <a:gd name="T65" fmla="*/ 106 h 168"/>
                  <a:gd name="T66" fmla="*/ 76 w 142"/>
                  <a:gd name="T67" fmla="*/ 109 h 168"/>
                  <a:gd name="T68" fmla="*/ 71 w 142"/>
                  <a:gd name="T69" fmla="*/ 114 h 168"/>
                  <a:gd name="T70" fmla="*/ 64 w 142"/>
                  <a:gd name="T71" fmla="*/ 115 h 16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42"/>
                  <a:gd name="T109" fmla="*/ 0 h 168"/>
                  <a:gd name="T110" fmla="*/ 142 w 142"/>
                  <a:gd name="T111" fmla="*/ 168 h 16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42" h="168">
                    <a:moveTo>
                      <a:pt x="118" y="156"/>
                    </a:moveTo>
                    <a:lnTo>
                      <a:pt x="107" y="158"/>
                    </a:lnTo>
                    <a:lnTo>
                      <a:pt x="98" y="166"/>
                    </a:lnTo>
                    <a:lnTo>
                      <a:pt x="84" y="161"/>
                    </a:lnTo>
                    <a:lnTo>
                      <a:pt x="76" y="154"/>
                    </a:lnTo>
                    <a:lnTo>
                      <a:pt x="59" y="167"/>
                    </a:lnTo>
                    <a:lnTo>
                      <a:pt x="51" y="125"/>
                    </a:lnTo>
                    <a:lnTo>
                      <a:pt x="33" y="96"/>
                    </a:lnTo>
                    <a:lnTo>
                      <a:pt x="19" y="56"/>
                    </a:lnTo>
                    <a:lnTo>
                      <a:pt x="0" y="0"/>
                    </a:lnTo>
                    <a:lnTo>
                      <a:pt x="25" y="55"/>
                    </a:lnTo>
                    <a:lnTo>
                      <a:pt x="49" y="104"/>
                    </a:lnTo>
                    <a:lnTo>
                      <a:pt x="64" y="123"/>
                    </a:lnTo>
                    <a:lnTo>
                      <a:pt x="90" y="151"/>
                    </a:lnTo>
                    <a:lnTo>
                      <a:pt x="65" y="111"/>
                    </a:lnTo>
                    <a:lnTo>
                      <a:pt x="53" y="87"/>
                    </a:lnTo>
                    <a:lnTo>
                      <a:pt x="38" y="58"/>
                    </a:lnTo>
                    <a:lnTo>
                      <a:pt x="34" y="27"/>
                    </a:lnTo>
                    <a:lnTo>
                      <a:pt x="45" y="67"/>
                    </a:lnTo>
                    <a:lnTo>
                      <a:pt x="53" y="81"/>
                    </a:lnTo>
                    <a:lnTo>
                      <a:pt x="64" y="96"/>
                    </a:lnTo>
                    <a:lnTo>
                      <a:pt x="75" y="116"/>
                    </a:lnTo>
                    <a:lnTo>
                      <a:pt x="89" y="130"/>
                    </a:lnTo>
                    <a:lnTo>
                      <a:pt x="91" y="113"/>
                    </a:lnTo>
                    <a:lnTo>
                      <a:pt x="90" y="85"/>
                    </a:lnTo>
                    <a:lnTo>
                      <a:pt x="89" y="64"/>
                    </a:lnTo>
                    <a:lnTo>
                      <a:pt x="96" y="107"/>
                    </a:lnTo>
                    <a:lnTo>
                      <a:pt x="96" y="133"/>
                    </a:lnTo>
                    <a:lnTo>
                      <a:pt x="103" y="134"/>
                    </a:lnTo>
                    <a:lnTo>
                      <a:pt x="109" y="120"/>
                    </a:lnTo>
                    <a:lnTo>
                      <a:pt x="119" y="125"/>
                    </a:lnTo>
                    <a:lnTo>
                      <a:pt x="124" y="134"/>
                    </a:lnTo>
                    <a:lnTo>
                      <a:pt x="133" y="143"/>
                    </a:lnTo>
                    <a:lnTo>
                      <a:pt x="141" y="147"/>
                    </a:lnTo>
                    <a:lnTo>
                      <a:pt x="131" y="155"/>
                    </a:lnTo>
                    <a:lnTo>
                      <a:pt x="118" y="156"/>
                    </a:lnTo>
                  </a:path>
                </a:pathLst>
              </a:custGeom>
              <a:solidFill>
                <a:srgbClr val="339933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auto">
              <a:xfrm>
                <a:off x="4067" y="3722"/>
                <a:ext cx="39" cy="170"/>
              </a:xfrm>
              <a:custGeom>
                <a:avLst/>
                <a:gdLst>
                  <a:gd name="T0" fmla="*/ 37 w 72"/>
                  <a:gd name="T1" fmla="*/ 160 h 231"/>
                  <a:gd name="T2" fmla="*/ 38 w 72"/>
                  <a:gd name="T3" fmla="*/ 144 h 231"/>
                  <a:gd name="T4" fmla="*/ 36 w 72"/>
                  <a:gd name="T5" fmla="*/ 128 h 231"/>
                  <a:gd name="T6" fmla="*/ 32 w 72"/>
                  <a:gd name="T7" fmla="*/ 113 h 231"/>
                  <a:gd name="T8" fmla="*/ 29 w 72"/>
                  <a:gd name="T9" fmla="*/ 118 h 231"/>
                  <a:gd name="T10" fmla="*/ 25 w 72"/>
                  <a:gd name="T11" fmla="*/ 107 h 231"/>
                  <a:gd name="T12" fmla="*/ 22 w 72"/>
                  <a:gd name="T13" fmla="*/ 92 h 231"/>
                  <a:gd name="T14" fmla="*/ 19 w 72"/>
                  <a:gd name="T15" fmla="*/ 73 h 231"/>
                  <a:gd name="T16" fmla="*/ 14 w 72"/>
                  <a:gd name="T17" fmla="*/ 47 h 231"/>
                  <a:gd name="T18" fmla="*/ 8 w 72"/>
                  <a:gd name="T19" fmla="*/ 17 h 231"/>
                  <a:gd name="T20" fmla="*/ 4 w 72"/>
                  <a:gd name="T21" fmla="*/ 4 h 231"/>
                  <a:gd name="T22" fmla="*/ 0 w 72"/>
                  <a:gd name="T23" fmla="*/ 0 h 231"/>
                  <a:gd name="T24" fmla="*/ 5 w 72"/>
                  <a:gd name="T25" fmla="*/ 13 h 231"/>
                  <a:gd name="T26" fmla="*/ 7 w 72"/>
                  <a:gd name="T27" fmla="*/ 28 h 231"/>
                  <a:gd name="T28" fmla="*/ 11 w 72"/>
                  <a:gd name="T29" fmla="*/ 43 h 231"/>
                  <a:gd name="T30" fmla="*/ 12 w 72"/>
                  <a:gd name="T31" fmla="*/ 63 h 231"/>
                  <a:gd name="T32" fmla="*/ 17 w 72"/>
                  <a:gd name="T33" fmla="*/ 82 h 231"/>
                  <a:gd name="T34" fmla="*/ 20 w 72"/>
                  <a:gd name="T35" fmla="*/ 96 h 231"/>
                  <a:gd name="T36" fmla="*/ 24 w 72"/>
                  <a:gd name="T37" fmla="*/ 111 h 231"/>
                  <a:gd name="T38" fmla="*/ 21 w 72"/>
                  <a:gd name="T39" fmla="*/ 120 h 231"/>
                  <a:gd name="T40" fmla="*/ 24 w 72"/>
                  <a:gd name="T41" fmla="*/ 119 h 231"/>
                  <a:gd name="T42" fmla="*/ 29 w 72"/>
                  <a:gd name="T43" fmla="*/ 123 h 231"/>
                  <a:gd name="T44" fmla="*/ 32 w 72"/>
                  <a:gd name="T45" fmla="*/ 130 h 231"/>
                  <a:gd name="T46" fmla="*/ 35 w 72"/>
                  <a:gd name="T47" fmla="*/ 141 h 231"/>
                  <a:gd name="T48" fmla="*/ 35 w 72"/>
                  <a:gd name="T49" fmla="*/ 157 h 231"/>
                  <a:gd name="T50" fmla="*/ 30 w 72"/>
                  <a:gd name="T51" fmla="*/ 169 h 231"/>
                  <a:gd name="T52" fmla="*/ 37 w 72"/>
                  <a:gd name="T53" fmla="*/ 160 h 2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2"/>
                  <a:gd name="T82" fmla="*/ 0 h 231"/>
                  <a:gd name="T83" fmla="*/ 72 w 72"/>
                  <a:gd name="T84" fmla="*/ 231 h 2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2" h="231">
                    <a:moveTo>
                      <a:pt x="68" y="218"/>
                    </a:moveTo>
                    <a:lnTo>
                      <a:pt x="71" y="196"/>
                    </a:lnTo>
                    <a:lnTo>
                      <a:pt x="67" y="174"/>
                    </a:lnTo>
                    <a:lnTo>
                      <a:pt x="59" y="153"/>
                    </a:lnTo>
                    <a:lnTo>
                      <a:pt x="53" y="161"/>
                    </a:lnTo>
                    <a:lnTo>
                      <a:pt x="47" y="146"/>
                    </a:lnTo>
                    <a:lnTo>
                      <a:pt x="41" y="125"/>
                    </a:lnTo>
                    <a:lnTo>
                      <a:pt x="35" y="99"/>
                    </a:lnTo>
                    <a:lnTo>
                      <a:pt x="25" y="64"/>
                    </a:lnTo>
                    <a:lnTo>
                      <a:pt x="15" y="23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10" y="17"/>
                    </a:lnTo>
                    <a:lnTo>
                      <a:pt x="13" y="38"/>
                    </a:lnTo>
                    <a:lnTo>
                      <a:pt x="20" y="59"/>
                    </a:lnTo>
                    <a:lnTo>
                      <a:pt x="23" y="86"/>
                    </a:lnTo>
                    <a:lnTo>
                      <a:pt x="31" y="111"/>
                    </a:lnTo>
                    <a:lnTo>
                      <a:pt x="37" y="130"/>
                    </a:lnTo>
                    <a:lnTo>
                      <a:pt x="44" y="151"/>
                    </a:lnTo>
                    <a:lnTo>
                      <a:pt x="38" y="163"/>
                    </a:lnTo>
                    <a:lnTo>
                      <a:pt x="45" y="162"/>
                    </a:lnTo>
                    <a:lnTo>
                      <a:pt x="54" y="167"/>
                    </a:lnTo>
                    <a:lnTo>
                      <a:pt x="59" y="176"/>
                    </a:lnTo>
                    <a:lnTo>
                      <a:pt x="64" y="191"/>
                    </a:lnTo>
                    <a:lnTo>
                      <a:pt x="65" y="213"/>
                    </a:lnTo>
                    <a:lnTo>
                      <a:pt x="56" y="230"/>
                    </a:lnTo>
                    <a:lnTo>
                      <a:pt x="68" y="218"/>
                    </a:lnTo>
                  </a:path>
                </a:pathLst>
              </a:custGeom>
              <a:solidFill>
                <a:srgbClr val="339933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30"/>
              <p:cNvSpPr>
                <a:spLocks/>
              </p:cNvSpPr>
              <p:nvPr/>
            </p:nvSpPr>
            <p:spPr bwMode="auto">
              <a:xfrm>
                <a:off x="4046" y="3670"/>
                <a:ext cx="21" cy="41"/>
              </a:xfrm>
              <a:custGeom>
                <a:avLst/>
                <a:gdLst>
                  <a:gd name="T0" fmla="*/ 0 w 40"/>
                  <a:gd name="T1" fmla="*/ 8 h 55"/>
                  <a:gd name="T2" fmla="*/ 2 w 40"/>
                  <a:gd name="T3" fmla="*/ 0 h 55"/>
                  <a:gd name="T4" fmla="*/ 3 w 40"/>
                  <a:gd name="T5" fmla="*/ 7 h 55"/>
                  <a:gd name="T6" fmla="*/ 7 w 40"/>
                  <a:gd name="T7" fmla="*/ 15 h 55"/>
                  <a:gd name="T8" fmla="*/ 10 w 40"/>
                  <a:gd name="T9" fmla="*/ 22 h 55"/>
                  <a:gd name="T10" fmla="*/ 14 w 40"/>
                  <a:gd name="T11" fmla="*/ 25 h 55"/>
                  <a:gd name="T12" fmla="*/ 20 w 40"/>
                  <a:gd name="T13" fmla="*/ 40 h 55"/>
                  <a:gd name="T14" fmla="*/ 15 w 40"/>
                  <a:gd name="T15" fmla="*/ 28 h 55"/>
                  <a:gd name="T16" fmla="*/ 12 w 40"/>
                  <a:gd name="T17" fmla="*/ 26 h 55"/>
                  <a:gd name="T18" fmla="*/ 6 w 40"/>
                  <a:gd name="T19" fmla="*/ 23 h 55"/>
                  <a:gd name="T20" fmla="*/ 2 w 40"/>
                  <a:gd name="T21" fmla="*/ 16 h 55"/>
                  <a:gd name="T22" fmla="*/ 0 w 4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55"/>
                  <a:gd name="T38" fmla="*/ 40 w 40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55">
                    <a:moveTo>
                      <a:pt x="0" y="11"/>
                    </a:moveTo>
                    <a:lnTo>
                      <a:pt x="4" y="0"/>
                    </a:lnTo>
                    <a:lnTo>
                      <a:pt x="6" y="10"/>
                    </a:lnTo>
                    <a:lnTo>
                      <a:pt x="13" y="20"/>
                    </a:lnTo>
                    <a:lnTo>
                      <a:pt x="19" y="30"/>
                    </a:lnTo>
                    <a:lnTo>
                      <a:pt x="26" y="33"/>
                    </a:lnTo>
                    <a:lnTo>
                      <a:pt x="39" y="54"/>
                    </a:lnTo>
                    <a:lnTo>
                      <a:pt x="28" y="38"/>
                    </a:lnTo>
                    <a:lnTo>
                      <a:pt x="22" y="35"/>
                    </a:lnTo>
                    <a:lnTo>
                      <a:pt x="12" y="31"/>
                    </a:lnTo>
                    <a:lnTo>
                      <a:pt x="4" y="21"/>
                    </a:lnTo>
                    <a:lnTo>
                      <a:pt x="0" y="11"/>
                    </a:lnTo>
                  </a:path>
                </a:pathLst>
              </a:custGeom>
              <a:solidFill>
                <a:srgbClr val="4362B1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169164-77E4-43F1-9D50-9A4043270298}" type="slidenum">
              <a:rPr lang="zh-CN" altLang="en-US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689095"/>
              </p:ext>
            </p:extLst>
          </p:nvPr>
        </p:nvGraphicFramePr>
        <p:xfrm>
          <a:off x="2073719" y="863249"/>
          <a:ext cx="2484342" cy="810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1" name="公式" r:id="rId3" imgW="1143000" imgH="393480" progId="Equation.3">
                  <p:embed/>
                </p:oleObj>
              </mc:Choice>
              <mc:Fallback>
                <p:oleObj name="公式" r:id="rId3" imgW="11430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719" y="863249"/>
                        <a:ext cx="2484342" cy="8109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Line 12"/>
          <p:cNvSpPr>
            <a:spLocks noChangeShapeType="1"/>
          </p:cNvSpPr>
          <p:nvPr/>
        </p:nvSpPr>
        <p:spPr bwMode="auto">
          <a:xfrm>
            <a:off x="3121711" y="3744807"/>
            <a:ext cx="0" cy="39885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55" name="Group 14"/>
          <p:cNvGrpSpPr>
            <a:grpSpLocks/>
          </p:cNvGrpSpPr>
          <p:nvPr/>
        </p:nvGrpSpPr>
        <p:grpSpPr bwMode="auto">
          <a:xfrm>
            <a:off x="2552592" y="3404289"/>
            <a:ext cx="1081088" cy="363140"/>
            <a:chOff x="3120" y="1248"/>
            <a:chExt cx="912" cy="307"/>
          </a:xfrm>
        </p:grpSpPr>
        <p:sp>
          <p:nvSpPr>
            <p:cNvPr id="6165" name="Oval 15"/>
            <p:cNvSpPr>
              <a:spLocks noChangeArrowheads="1"/>
            </p:cNvSpPr>
            <p:nvPr/>
          </p:nvSpPr>
          <p:spPr bwMode="auto">
            <a:xfrm>
              <a:off x="3120" y="1296"/>
              <a:ext cx="912" cy="259"/>
            </a:xfrm>
            <a:prstGeom prst="ellipse">
              <a:avLst/>
            </a:prstGeom>
            <a:gradFill rotWithShape="0">
              <a:gsLst>
                <a:gs pos="0">
                  <a:srgbClr val="DBC397"/>
                </a:gs>
                <a:gs pos="50000">
                  <a:srgbClr val="F2E9DA"/>
                </a:gs>
                <a:gs pos="100000">
                  <a:srgbClr val="DBC397"/>
                </a:gs>
              </a:gsLst>
              <a:lin ang="0" scaled="1"/>
            </a:gradFill>
            <a:ln w="28575">
              <a:solidFill>
                <a:srgbClr val="99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6" name="Oval 16"/>
            <p:cNvSpPr>
              <a:spLocks noChangeArrowheads="1"/>
            </p:cNvSpPr>
            <p:nvPr/>
          </p:nvSpPr>
          <p:spPr bwMode="auto">
            <a:xfrm>
              <a:off x="3120" y="1248"/>
              <a:ext cx="912" cy="259"/>
            </a:xfrm>
            <a:prstGeom prst="ellipse">
              <a:avLst/>
            </a:prstGeom>
            <a:gradFill rotWithShape="0">
              <a:gsLst>
                <a:gs pos="0">
                  <a:srgbClr val="DEC8A0"/>
                </a:gs>
                <a:gs pos="100000">
                  <a:srgbClr val="F6EEE2"/>
                </a:gs>
              </a:gsLst>
              <a:path path="rect">
                <a:fillToRect t="100000" r="100000"/>
              </a:path>
            </a:gradFill>
            <a:ln w="28575">
              <a:solidFill>
                <a:srgbClr val="99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6" name="AutoShape 17"/>
          <p:cNvSpPr>
            <a:spLocks noChangeArrowheads="1"/>
          </p:cNvSpPr>
          <p:nvPr/>
        </p:nvSpPr>
        <p:spPr bwMode="auto">
          <a:xfrm>
            <a:off x="2313276" y="3363807"/>
            <a:ext cx="284560" cy="511969"/>
          </a:xfrm>
          <a:prstGeom prst="curvedRightArrow">
            <a:avLst>
              <a:gd name="adj1" fmla="val 26987"/>
              <a:gd name="adj2" fmla="val 62971"/>
              <a:gd name="adj3" fmla="val 3000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4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751776"/>
              </p:ext>
            </p:extLst>
          </p:nvPr>
        </p:nvGraphicFramePr>
        <p:xfrm>
          <a:off x="3138380" y="2970901"/>
          <a:ext cx="36314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2" name="公式" r:id="rId5" imgW="177480" imgH="215640" progId="Equation.3">
                  <p:embed/>
                </p:oleObj>
              </mc:Choice>
              <mc:Fallback>
                <p:oleObj name="公式" r:id="rId5" imgW="17748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380" y="2970901"/>
                        <a:ext cx="36314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Line 19"/>
          <p:cNvSpPr>
            <a:spLocks noChangeShapeType="1"/>
          </p:cNvSpPr>
          <p:nvPr/>
        </p:nvSpPr>
        <p:spPr bwMode="auto">
          <a:xfrm flipV="1">
            <a:off x="3121711" y="3119729"/>
            <a:ext cx="0" cy="43696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8" name="Line 20"/>
          <p:cNvSpPr>
            <a:spLocks noChangeShapeType="1"/>
          </p:cNvSpPr>
          <p:nvPr/>
        </p:nvSpPr>
        <p:spPr bwMode="auto">
          <a:xfrm>
            <a:off x="6308939" y="3624262"/>
            <a:ext cx="0" cy="56792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812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78899"/>
              </p:ext>
            </p:extLst>
          </p:nvPr>
        </p:nvGraphicFramePr>
        <p:xfrm>
          <a:off x="4179378" y="3629949"/>
          <a:ext cx="864394" cy="36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3" name="公式" r:id="rId7" imgW="380880" imgH="177480" progId="Equation.3">
                  <p:embed/>
                </p:oleObj>
              </mc:Choice>
              <mc:Fallback>
                <p:oleObj name="公式" r:id="rId7" imgW="380880" imgH="177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378" y="3629949"/>
                        <a:ext cx="864394" cy="365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2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36607"/>
              </p:ext>
            </p:extLst>
          </p:nvPr>
        </p:nvGraphicFramePr>
        <p:xfrm>
          <a:off x="4114210" y="2911273"/>
          <a:ext cx="1079897" cy="398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" name="公式" r:id="rId9" imgW="495000" imgH="215640" progId="Equation.3">
                  <p:embed/>
                </p:oleObj>
              </mc:Choice>
              <mc:Fallback>
                <p:oleObj name="公式" r:id="rId9" imgW="495000" imgH="215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210" y="2911273"/>
                        <a:ext cx="1079897" cy="3988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EC5D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" name="Rectangle 26"/>
          <p:cNvSpPr>
            <a:spLocks noChangeArrowheads="1"/>
          </p:cNvSpPr>
          <p:nvPr/>
        </p:nvSpPr>
        <p:spPr bwMode="auto">
          <a:xfrm>
            <a:off x="2111795" y="2358434"/>
            <a:ext cx="5238393" cy="216098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60" name="Group 27"/>
          <p:cNvGrpSpPr>
            <a:grpSpLocks/>
          </p:cNvGrpSpPr>
          <p:nvPr/>
        </p:nvGrpSpPr>
        <p:grpSpPr bwMode="auto">
          <a:xfrm>
            <a:off x="5762443" y="3408760"/>
            <a:ext cx="1081088" cy="364331"/>
            <a:chOff x="3120" y="1248"/>
            <a:chExt cx="912" cy="307"/>
          </a:xfrm>
        </p:grpSpPr>
        <p:sp>
          <p:nvSpPr>
            <p:cNvPr id="6163" name="Oval 28"/>
            <p:cNvSpPr>
              <a:spLocks noChangeArrowheads="1"/>
            </p:cNvSpPr>
            <p:nvPr/>
          </p:nvSpPr>
          <p:spPr bwMode="auto">
            <a:xfrm>
              <a:off x="3120" y="1296"/>
              <a:ext cx="912" cy="259"/>
            </a:xfrm>
            <a:prstGeom prst="ellipse">
              <a:avLst/>
            </a:prstGeom>
            <a:gradFill rotWithShape="0">
              <a:gsLst>
                <a:gs pos="0">
                  <a:srgbClr val="DBC397"/>
                </a:gs>
                <a:gs pos="50000">
                  <a:srgbClr val="F2E9DA"/>
                </a:gs>
                <a:gs pos="100000">
                  <a:srgbClr val="DBC397"/>
                </a:gs>
              </a:gsLst>
              <a:lin ang="0" scaled="1"/>
            </a:gradFill>
            <a:ln w="28575">
              <a:solidFill>
                <a:srgbClr val="99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4" name="Oval 29"/>
            <p:cNvSpPr>
              <a:spLocks noChangeArrowheads="1"/>
            </p:cNvSpPr>
            <p:nvPr/>
          </p:nvSpPr>
          <p:spPr bwMode="auto">
            <a:xfrm>
              <a:off x="3120" y="1248"/>
              <a:ext cx="912" cy="259"/>
            </a:xfrm>
            <a:prstGeom prst="ellipse">
              <a:avLst/>
            </a:prstGeom>
            <a:gradFill rotWithShape="0">
              <a:gsLst>
                <a:gs pos="0">
                  <a:srgbClr val="DEC8A0"/>
                </a:gs>
                <a:gs pos="100000">
                  <a:srgbClr val="F6EEE2"/>
                </a:gs>
              </a:gsLst>
              <a:path path="rect">
                <a:fillToRect t="100000" r="100000"/>
              </a:path>
            </a:gradFill>
            <a:ln w="28575">
              <a:solidFill>
                <a:srgbClr val="99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61" name="Line 30"/>
          <p:cNvSpPr>
            <a:spLocks noChangeShapeType="1"/>
          </p:cNvSpPr>
          <p:nvPr/>
        </p:nvSpPr>
        <p:spPr bwMode="auto">
          <a:xfrm flipH="1" flipV="1">
            <a:off x="6314893" y="2950369"/>
            <a:ext cx="0" cy="62507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5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692014"/>
              </p:ext>
            </p:extLst>
          </p:nvPr>
        </p:nvGraphicFramePr>
        <p:xfrm>
          <a:off x="6394664" y="2876550"/>
          <a:ext cx="3952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5" name="公式" r:id="rId11" imgW="190440" imgH="215640" progId="Equation.3">
                  <p:embed/>
                </p:oleObj>
              </mc:Choice>
              <mc:Fallback>
                <p:oleObj name="公式" r:id="rId11" imgW="190440" imgH="2156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664" y="2876550"/>
                        <a:ext cx="395288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2" name="AutoShape 33"/>
          <p:cNvSpPr>
            <a:spLocks noChangeArrowheads="1"/>
          </p:cNvSpPr>
          <p:nvPr/>
        </p:nvSpPr>
        <p:spPr bwMode="auto">
          <a:xfrm>
            <a:off x="5558846" y="3367088"/>
            <a:ext cx="284560" cy="511969"/>
          </a:xfrm>
          <a:prstGeom prst="curvedRightArrow">
            <a:avLst>
              <a:gd name="adj1" fmla="val 26987"/>
              <a:gd name="adj2" fmla="val 62971"/>
              <a:gd name="adj3" fmla="val 3000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1645314" y="412050"/>
            <a:ext cx="38923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角加速度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(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矢量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)</a:t>
            </a:r>
            <a:endParaRPr lang="zh-CN" altLang="en-US" sz="21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345C8-E889-4C9C-823D-C07B4328D984}" type="slidenum">
              <a:rPr lang="zh-CN" altLang="en-US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173" name="Text Box 30"/>
          <p:cNvSpPr txBox="1">
            <a:spLocks noChangeArrowheads="1"/>
          </p:cNvSpPr>
          <p:nvPr/>
        </p:nvSpPr>
        <p:spPr bwMode="auto">
          <a:xfrm>
            <a:off x="1924050" y="1329929"/>
            <a:ext cx="599997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CC0000"/>
                </a:solidFill>
                <a:latin typeface="宋体" charset="-122"/>
              </a:rPr>
              <a:t>(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kumimoji="1" lang="en-US" altLang="zh-CN" sz="2100" b="1" dirty="0">
                <a:solidFill>
                  <a:srgbClr val="CC0000"/>
                </a:solidFill>
                <a:latin typeface="宋体" charset="-122"/>
              </a:rPr>
              <a:t>)</a:t>
            </a:r>
            <a:r>
              <a:rPr kumimoji="1" lang="zh-CN" altLang="en-US" sz="2100" b="1" dirty="0">
                <a:solidFill>
                  <a:srgbClr val="1C1C1C"/>
                </a:solidFill>
                <a:latin typeface="宋体" charset="-122"/>
              </a:rPr>
              <a:t>每一质点均作圆周运动，圆面为转动平面； 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924050" y="2456855"/>
            <a:ext cx="5616178" cy="867967"/>
            <a:chOff x="657" y="2115"/>
            <a:chExt cx="4717" cy="729"/>
          </a:xfrm>
        </p:grpSpPr>
        <p:sp>
          <p:nvSpPr>
            <p:cNvPr id="7177" name="Rectangle 45"/>
            <p:cNvSpPr>
              <a:spLocks noChangeArrowheads="1"/>
            </p:cNvSpPr>
            <p:nvPr/>
          </p:nvSpPr>
          <p:spPr bwMode="auto">
            <a:xfrm>
              <a:off x="657" y="2115"/>
              <a:ext cx="4717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dirty="0">
                  <a:solidFill>
                    <a:srgbClr val="CC0000"/>
                  </a:solidFill>
                  <a:latin typeface="宋体" charset="-122"/>
                </a:rPr>
                <a:t>(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宋体" charset="-122"/>
                </a:rPr>
                <a:t>)</a:t>
              </a:r>
              <a:r>
                <a:rPr kumimoji="1" lang="zh-CN" altLang="en-US" sz="2100" b="1" dirty="0">
                  <a:solidFill>
                    <a:srgbClr val="1C1C1C"/>
                  </a:solidFill>
                  <a:latin typeface="宋体" charset="-122"/>
                </a:rPr>
                <a:t>刚体的任一质点         均相同，</a:t>
              </a:r>
            </a:p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solidFill>
                    <a:srgbClr val="1C1C1C"/>
                  </a:solidFill>
                  <a:latin typeface="宋体" charset="-122"/>
                </a:rPr>
                <a:t>   但     一般不同</a:t>
              </a:r>
              <a:r>
                <a:rPr kumimoji="1" lang="en-US" altLang="zh-CN" sz="2100" b="1" dirty="0">
                  <a:solidFill>
                    <a:srgbClr val="1C1C1C"/>
                  </a:solidFill>
                  <a:latin typeface="宋体" charset="-122"/>
                </a:rPr>
                <a:t>.</a:t>
              </a:r>
              <a:endParaRPr kumimoji="1" lang="zh-CN" altLang="en-US" sz="2100" b="1" dirty="0">
                <a:solidFill>
                  <a:srgbClr val="1C1C1C"/>
                </a:solidFill>
                <a:latin typeface="宋体" charset="-122"/>
              </a:endParaRPr>
            </a:p>
          </p:txBody>
        </p:sp>
        <p:graphicFrame>
          <p:nvGraphicFramePr>
            <p:cNvPr id="7170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9440208"/>
                </p:ext>
              </p:extLst>
            </p:nvPr>
          </p:nvGraphicFramePr>
          <p:xfrm>
            <a:off x="2642" y="2125"/>
            <a:ext cx="1046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0" name="公式" r:id="rId4" imgW="558720" imgH="203040" progId="Equation.3">
                    <p:embed/>
                  </p:oleObj>
                </mc:Choice>
                <mc:Fallback>
                  <p:oleObj name="公式" r:id="rId4" imgW="558720" imgH="20304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2" y="2125"/>
                          <a:ext cx="1046" cy="3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1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1627778"/>
                </p:ext>
              </p:extLst>
            </p:nvPr>
          </p:nvGraphicFramePr>
          <p:xfrm>
            <a:off x="1312" y="2474"/>
            <a:ext cx="489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1" name="Equation" r:id="rId6" imgW="266400" imgH="203040" progId="Equation.3">
                    <p:embed/>
                  </p:oleObj>
                </mc:Choice>
                <mc:Fallback>
                  <p:oleObj name="Equation" r:id="rId6" imgW="266400" imgH="20304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2" y="2474"/>
                          <a:ext cx="489" cy="3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5" name="Rectangle 33"/>
          <p:cNvSpPr>
            <a:spLocks noChangeArrowheads="1"/>
          </p:cNvSpPr>
          <p:nvPr/>
        </p:nvSpPr>
        <p:spPr bwMode="auto">
          <a:xfrm>
            <a:off x="1696714" y="403525"/>
            <a:ext cx="2571750" cy="415498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50000">
                <a:srgbClr val="FFFFFF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sz="2100" b="1" dirty="0">
                <a:latin typeface="Times New Roman" pitchFamily="18" charset="0"/>
              </a:rPr>
              <a:t>定轴转动的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特点：</a:t>
            </a:r>
            <a:r>
              <a:rPr kumimoji="1"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60812" name="Rectangle 44"/>
          <p:cNvSpPr>
            <a:spLocks noChangeArrowheads="1"/>
          </p:cNvSpPr>
          <p:nvPr/>
        </p:nvSpPr>
        <p:spPr bwMode="auto">
          <a:xfrm>
            <a:off x="1931193" y="3947074"/>
            <a:ext cx="486132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CC0000"/>
                </a:solidFill>
                <a:latin typeface="宋体" charset="-122"/>
              </a:rPr>
              <a:t>(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kumimoji="1" lang="en-US" altLang="zh-CN" sz="2100" b="1" dirty="0" smtClean="0">
                <a:solidFill>
                  <a:srgbClr val="CC0000"/>
                </a:solidFill>
                <a:latin typeface="宋体" charset="-122"/>
              </a:rPr>
              <a:t>)</a:t>
            </a:r>
            <a:r>
              <a:rPr kumimoji="1" lang="zh-CN" altLang="en-US" sz="2100" b="1" dirty="0" smtClean="0">
                <a:solidFill>
                  <a:srgbClr val="1C1C1C"/>
                </a:solidFill>
                <a:latin typeface="宋体" charset="-122"/>
              </a:rPr>
              <a:t>用</a:t>
            </a:r>
            <a:r>
              <a:rPr kumimoji="1" lang="zh-CN" altLang="en-US" sz="2100" b="1" dirty="0">
                <a:solidFill>
                  <a:srgbClr val="0000CC"/>
                </a:solidFill>
                <a:latin typeface="宋体" charset="-122"/>
              </a:rPr>
              <a:t>角</a:t>
            </a:r>
            <a:r>
              <a:rPr kumimoji="1" lang="zh-CN" altLang="en-US" sz="2100" b="1" dirty="0" smtClean="0">
                <a:solidFill>
                  <a:srgbClr val="0000CC"/>
                </a:solidFill>
                <a:latin typeface="宋体" charset="-122"/>
              </a:rPr>
              <a:t>量</a:t>
            </a:r>
            <a:r>
              <a:rPr kumimoji="1" lang="zh-CN" altLang="en-US" sz="2100" b="1" dirty="0" smtClean="0">
                <a:solidFill>
                  <a:srgbClr val="1C1C1C"/>
                </a:solidFill>
                <a:latin typeface="宋体" charset="-122"/>
              </a:rPr>
              <a:t>描述转动</a:t>
            </a:r>
            <a:r>
              <a:rPr kumimoji="1" lang="zh-CN" altLang="en-US" sz="2100" b="1" dirty="0" smtClean="0">
                <a:latin typeface="宋体" charset="-122"/>
              </a:rPr>
              <a:t>非常</a:t>
            </a:r>
            <a:r>
              <a:rPr kumimoji="1" lang="zh-CN" altLang="en-US" sz="2100" b="1" dirty="0">
                <a:latin typeface="宋体" charset="-122"/>
              </a:rPr>
              <a:t>方便</a:t>
            </a:r>
            <a:r>
              <a:rPr kumimoji="1" lang="zh-CN" altLang="en-US" sz="2100" b="1" dirty="0">
                <a:solidFill>
                  <a:srgbClr val="1C1C1C"/>
                </a:solidFill>
                <a:latin typeface="宋体" charset="-122"/>
              </a:rPr>
              <a:t>．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3E6F7-3B98-474B-BFE3-8B43DD9361D0}" type="slidenum">
              <a:rPr lang="zh-CN" altLang="en-US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8202" name="Text Box 2"/>
          <p:cNvSpPr txBox="1">
            <a:spLocks noChangeArrowheads="1"/>
          </p:cNvSpPr>
          <p:nvPr/>
        </p:nvSpPr>
        <p:spPr bwMode="auto">
          <a:xfrm>
            <a:off x="1447437" y="369970"/>
            <a:ext cx="367307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 dirty="0">
                <a:latin typeface="Times New Roman" pitchFamily="18" charset="0"/>
              </a:rPr>
              <a:t>二、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匀变</a:t>
            </a:r>
            <a:r>
              <a:rPr kumimoji="1" lang="zh-CN" altLang="en-US" sz="2100" b="1" dirty="0">
                <a:latin typeface="Times New Roman" pitchFamily="18" charset="0"/>
              </a:rPr>
              <a:t>速转动公式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360131" y="2361446"/>
            <a:ext cx="6647260" cy="2133600"/>
            <a:chOff x="340" y="1979"/>
            <a:chExt cx="5232" cy="1679"/>
          </a:xfrm>
        </p:grpSpPr>
        <p:sp>
          <p:nvSpPr>
            <p:cNvPr id="8206" name="Rectangle 4"/>
            <p:cNvSpPr>
              <a:spLocks noChangeArrowheads="1"/>
            </p:cNvSpPr>
            <p:nvPr/>
          </p:nvSpPr>
          <p:spPr bwMode="auto">
            <a:xfrm>
              <a:off x="2780" y="1997"/>
              <a:ext cx="279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charset="0"/>
                <a:buNone/>
              </a:pPr>
              <a:r>
                <a:rPr lang="en-US" altLang="zh-CN" sz="2100">
                  <a:latin typeface="Calibri" pitchFamily="34" charset="0"/>
                </a:rPr>
                <a:t> </a:t>
              </a:r>
              <a:r>
                <a:rPr lang="zh-CN" altLang="en-US" sz="2100" b="1">
                  <a:solidFill>
                    <a:srgbClr val="CC0000"/>
                  </a:solidFill>
                  <a:latin typeface="Calibri" pitchFamily="34" charset="0"/>
                </a:rPr>
                <a:t>刚体</a:t>
              </a:r>
              <a:r>
                <a:rPr lang="zh-CN" altLang="en-US" sz="2100" b="1">
                  <a:latin typeface="Calibri" pitchFamily="34" charset="0"/>
                </a:rPr>
                <a:t>绕</a:t>
              </a:r>
              <a:r>
                <a:rPr lang="zh-CN" altLang="en-US" sz="2100" b="1">
                  <a:solidFill>
                    <a:srgbClr val="1C1C1C"/>
                  </a:solidFill>
                  <a:latin typeface="Calibri" pitchFamily="34" charset="0"/>
                </a:rPr>
                <a:t>定轴作匀变速转动</a:t>
              </a:r>
            </a:p>
          </p:txBody>
        </p:sp>
        <p:sp>
          <p:nvSpPr>
            <p:cNvPr id="8207" name="Rectangle 5"/>
            <p:cNvSpPr>
              <a:spLocks noChangeArrowheads="1"/>
            </p:cNvSpPr>
            <p:nvPr/>
          </p:nvSpPr>
          <p:spPr bwMode="auto">
            <a:xfrm>
              <a:off x="431" y="1979"/>
              <a:ext cx="224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Font typeface="Arial" charset="0"/>
                <a:buNone/>
              </a:pPr>
              <a:r>
                <a:rPr lang="zh-CN" altLang="en-US" sz="2100" b="1">
                  <a:solidFill>
                    <a:srgbClr val="CC0000"/>
                  </a:solidFill>
                  <a:latin typeface="Calibri" pitchFamily="34" charset="0"/>
                </a:rPr>
                <a:t>质点</a:t>
              </a:r>
              <a:r>
                <a:rPr lang="zh-CN" altLang="en-US" sz="2100" b="1">
                  <a:solidFill>
                    <a:srgbClr val="1C1C1C"/>
                  </a:solidFill>
                  <a:latin typeface="Calibri" pitchFamily="34" charset="0"/>
                </a:rPr>
                <a:t>匀变速直线运动</a:t>
              </a:r>
            </a:p>
          </p:txBody>
        </p:sp>
        <p:sp>
          <p:nvSpPr>
            <p:cNvPr id="8208" name="Line 6"/>
            <p:cNvSpPr>
              <a:spLocks noChangeShapeType="1"/>
            </p:cNvSpPr>
            <p:nvPr/>
          </p:nvSpPr>
          <p:spPr bwMode="auto">
            <a:xfrm>
              <a:off x="340" y="1979"/>
              <a:ext cx="5134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sp>
          <p:nvSpPr>
            <p:cNvPr id="8209" name="Line 7"/>
            <p:cNvSpPr>
              <a:spLocks noChangeShapeType="1"/>
            </p:cNvSpPr>
            <p:nvPr/>
          </p:nvSpPr>
          <p:spPr bwMode="auto">
            <a:xfrm>
              <a:off x="340" y="2325"/>
              <a:ext cx="5134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sp>
          <p:nvSpPr>
            <p:cNvPr id="8210" name="Line 8"/>
            <p:cNvSpPr>
              <a:spLocks noChangeShapeType="1"/>
            </p:cNvSpPr>
            <p:nvPr/>
          </p:nvSpPr>
          <p:spPr bwMode="auto">
            <a:xfrm>
              <a:off x="340" y="2720"/>
              <a:ext cx="5134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sp>
          <p:nvSpPr>
            <p:cNvPr id="8211" name="Line 9"/>
            <p:cNvSpPr>
              <a:spLocks noChangeShapeType="1"/>
            </p:cNvSpPr>
            <p:nvPr/>
          </p:nvSpPr>
          <p:spPr bwMode="auto">
            <a:xfrm>
              <a:off x="340" y="3164"/>
              <a:ext cx="5134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sp>
          <p:nvSpPr>
            <p:cNvPr id="8212" name="Line 10"/>
            <p:cNvSpPr>
              <a:spLocks noChangeShapeType="1"/>
            </p:cNvSpPr>
            <p:nvPr/>
          </p:nvSpPr>
          <p:spPr bwMode="auto">
            <a:xfrm>
              <a:off x="340" y="3658"/>
              <a:ext cx="5134" cy="0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sp>
          <p:nvSpPr>
            <p:cNvPr id="8213" name="Line 11"/>
            <p:cNvSpPr>
              <a:spLocks noChangeShapeType="1"/>
            </p:cNvSpPr>
            <p:nvPr/>
          </p:nvSpPr>
          <p:spPr bwMode="auto">
            <a:xfrm>
              <a:off x="340" y="1979"/>
              <a:ext cx="0" cy="1679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sp>
          <p:nvSpPr>
            <p:cNvPr id="8214" name="Line 12"/>
            <p:cNvSpPr>
              <a:spLocks noChangeShapeType="1"/>
            </p:cNvSpPr>
            <p:nvPr/>
          </p:nvSpPr>
          <p:spPr bwMode="auto">
            <a:xfrm>
              <a:off x="5474" y="1979"/>
              <a:ext cx="0" cy="1679"/>
            </a:xfrm>
            <a:prstGeom prst="line">
              <a:avLst/>
            </a:prstGeom>
            <a:noFill/>
            <a:ln w="22225" cap="sq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100"/>
            </a:p>
          </p:txBody>
        </p:sp>
        <p:graphicFrame>
          <p:nvGraphicFramePr>
            <p:cNvPr id="819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5894276"/>
                </p:ext>
              </p:extLst>
            </p:nvPr>
          </p:nvGraphicFramePr>
          <p:xfrm>
            <a:off x="397" y="2317"/>
            <a:ext cx="1379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1" name="Equation" r:id="rId4" imgW="711000" imgH="228600" progId="Equation.3">
                    <p:embed/>
                  </p:oleObj>
                </mc:Choice>
                <mc:Fallback>
                  <p:oleObj name="Equation" r:id="rId4" imgW="711000" imgH="228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" y="2317"/>
                          <a:ext cx="1379" cy="40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8783941"/>
                </p:ext>
              </p:extLst>
            </p:nvPr>
          </p:nvGraphicFramePr>
          <p:xfrm>
            <a:off x="378" y="2732"/>
            <a:ext cx="2231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2" name="公式" r:id="rId6" imgW="1143000" imgH="241200" progId="Equation.3">
                    <p:embed/>
                  </p:oleObj>
                </mc:Choice>
                <mc:Fallback>
                  <p:oleObj name="公式" r:id="rId6" imgW="1143000" imgH="2412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" y="2732"/>
                          <a:ext cx="2231" cy="43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5080889"/>
                </p:ext>
              </p:extLst>
            </p:nvPr>
          </p:nvGraphicFramePr>
          <p:xfrm>
            <a:off x="398" y="3188"/>
            <a:ext cx="2255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3" name="Equation" r:id="rId8" imgW="1307880" imgH="241200" progId="Equation.3">
                    <p:embed/>
                  </p:oleObj>
                </mc:Choice>
                <mc:Fallback>
                  <p:oleObj name="Equation" r:id="rId8" imgW="1307880" imgH="241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" y="3188"/>
                          <a:ext cx="2255" cy="41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8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11013"/>
                </p:ext>
              </p:extLst>
            </p:nvPr>
          </p:nvGraphicFramePr>
          <p:xfrm>
            <a:off x="2937" y="2359"/>
            <a:ext cx="148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4" name="公式" r:id="rId10" imgW="1193760" imgH="330120" progId="Equation.3">
                    <p:embed/>
                  </p:oleObj>
                </mc:Choice>
                <mc:Fallback>
                  <p:oleObj name="公式" r:id="rId10" imgW="1193760" imgH="33012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7" y="2359"/>
                          <a:ext cx="1486" cy="36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9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3201181"/>
                </p:ext>
              </p:extLst>
            </p:nvPr>
          </p:nvGraphicFramePr>
          <p:xfrm>
            <a:off x="2938" y="3234"/>
            <a:ext cx="2255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5" name="公式" r:id="rId12" imgW="2145960" imgH="342720" progId="Equation.3">
                    <p:embed/>
                  </p:oleObj>
                </mc:Choice>
                <mc:Fallback>
                  <p:oleObj name="公式" r:id="rId12" imgW="2145960" imgH="34272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8" y="3234"/>
                          <a:ext cx="2255" cy="36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8711858"/>
                </p:ext>
              </p:extLst>
            </p:nvPr>
          </p:nvGraphicFramePr>
          <p:xfrm>
            <a:off x="2937" y="2720"/>
            <a:ext cx="2131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6" name="公式" r:id="rId14" imgW="1168200" imgH="241200" progId="Equation.3">
                    <p:embed/>
                  </p:oleObj>
                </mc:Choice>
                <mc:Fallback>
                  <p:oleObj name="公式" r:id="rId14" imgW="1168200" imgH="2412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7" y="2720"/>
                          <a:ext cx="2131" cy="41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5" name="Line 19"/>
            <p:cNvSpPr>
              <a:spLocks noChangeShapeType="1"/>
            </p:cNvSpPr>
            <p:nvPr/>
          </p:nvSpPr>
          <p:spPr bwMode="auto">
            <a:xfrm>
              <a:off x="2834" y="1979"/>
              <a:ext cx="0" cy="1679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</p:grpSp>
      <p:grpSp>
        <p:nvGrpSpPr>
          <p:cNvPr id="8204" name="Group 33"/>
          <p:cNvGrpSpPr>
            <a:grpSpLocks/>
          </p:cNvGrpSpPr>
          <p:nvPr/>
        </p:nvGrpSpPr>
        <p:grpSpPr bwMode="auto">
          <a:xfrm>
            <a:off x="1427633" y="922107"/>
            <a:ext cx="6201966" cy="867966"/>
            <a:chOff x="386" y="1030"/>
            <a:chExt cx="5209" cy="729"/>
          </a:xfrm>
        </p:grpSpPr>
        <p:sp>
          <p:nvSpPr>
            <p:cNvPr id="8205" name="Text Box 34"/>
            <p:cNvSpPr txBox="1">
              <a:spLocks noChangeArrowheads="1"/>
            </p:cNvSpPr>
            <p:nvPr/>
          </p:nvSpPr>
          <p:spPr bwMode="auto">
            <a:xfrm>
              <a:off x="386" y="1030"/>
              <a:ext cx="5209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      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当刚体绕定轴转动的角加速度</a:t>
              </a:r>
              <a:r>
                <a:rPr lang="zh-CN" altLang="en-US" sz="2100" b="1" dirty="0">
                  <a:solidFill>
                    <a:srgbClr val="C00000"/>
                  </a:solidFill>
                  <a:latin typeface="PMingLiU" pitchFamily="18" charset="-120"/>
                  <a:ea typeface="PMingLiU" pitchFamily="18" charset="-120"/>
                  <a:cs typeface="Times New Roman" pitchFamily="18" charset="0"/>
                </a:rPr>
                <a:t>　 </a:t>
              </a:r>
              <a:r>
                <a:rPr lang="en-US" altLang="zh-CN" sz="2100" b="1" dirty="0">
                  <a:solidFill>
                    <a:srgbClr val="C00000"/>
                  </a:solidFill>
                  <a:latin typeface="Times New Roman" pitchFamily="18" charset="0"/>
                </a:rPr>
                <a:t>=</a:t>
              </a:r>
              <a:r>
                <a:rPr lang="zh-CN" altLang="en-US" sz="2100" b="1" dirty="0">
                  <a:solidFill>
                    <a:srgbClr val="C00000"/>
                  </a:solidFill>
                  <a:latin typeface="Times New Roman" pitchFamily="18" charset="0"/>
                </a:rPr>
                <a:t>常量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时，</a:t>
              </a:r>
              <a:endParaRPr lang="en-US" altLang="zh-CN" sz="2100" b="1" dirty="0">
                <a:solidFill>
                  <a:srgbClr val="1C1C1C"/>
                </a:solidFill>
                <a:latin typeface="Times New Roman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刚体做</a:t>
              </a: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匀变速转动．</a:t>
              </a:r>
            </a:p>
          </p:txBody>
        </p:sp>
        <p:graphicFrame>
          <p:nvGraphicFramePr>
            <p:cNvPr id="8194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4835212"/>
                </p:ext>
              </p:extLst>
            </p:nvPr>
          </p:nvGraphicFramePr>
          <p:xfrm>
            <a:off x="3851" y="1100"/>
            <a:ext cx="309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37" name="公式" r:id="rId16" imgW="152280" imgH="139680" progId="Equation.3">
                    <p:embed/>
                  </p:oleObj>
                </mc:Choice>
                <mc:Fallback>
                  <p:oleObj name="公式" r:id="rId16" imgW="152280" imgH="1396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1100"/>
                          <a:ext cx="309" cy="2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heme/theme1.xml><?xml version="1.0" encoding="utf-8"?>
<a:theme xmlns:a="http://schemas.openxmlformats.org/drawingml/2006/main" name="大学物理模版-定稿3">
  <a:themeElements>
    <a:clrScheme name="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第六版母版">
  <a:themeElements>
    <a:clrScheme name="5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5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默认设计模板">
  <a:themeElements>
    <a:clrScheme name="1_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第六版母版">
  <a:themeElements>
    <a:clrScheme name="1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wrap="none" rtlCol="0" anchor="ctr">
        <a:spAutoFit/>
      </a:bodyPr>
      <a:lstStyle>
        <a:defPPr algn="ctr">
          <a:defRPr sz="2800" b="1"/>
        </a:defPPr>
      </a:lstStyle>
    </a:spDef>
  </a:objectDefaults>
  <a:extraClrSchemeLst>
    <a:extraClrScheme>
      <a:clrScheme name="1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大学物理模版-定稿3">
  <a:themeElements>
    <a:clrScheme name="1_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第六版母版">
  <a:themeElements>
    <a:clrScheme name="1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rtlCol="0" anchor="ctr">
        <a:spAutoFit/>
      </a:bodyPr>
      <a:lstStyle>
        <a:defPPr marL="12700" algn="ctr">
          <a:lnSpc>
            <a:spcPct val="100000"/>
          </a:lnSpc>
          <a:spcBef>
            <a:spcPts val="1010"/>
          </a:spcBef>
          <a:defRPr sz="2800" b="1">
            <a:latin typeface="黑体"/>
            <a:cs typeface="黑体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第六版母版">
  <a:themeElements>
    <a:clrScheme name="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第六版母版">
  <a:themeElements>
    <a:clrScheme name="3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大学物理模版-定稿3">
  <a:themeElements>
    <a:clrScheme name="2_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_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大学物理模版-定稿3">
  <a:themeElements>
    <a:clrScheme name="3_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第六版母版">
  <a:themeElements>
    <a:clrScheme name="4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4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 力矩 转动定律 转动惯量</Template>
  <TotalTime>4955</TotalTime>
  <Words>897</Words>
  <Application>Microsoft Office PowerPoint</Application>
  <PresentationFormat>全屏显示(16:9)</PresentationFormat>
  <Paragraphs>195</Paragraphs>
  <Slides>33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60" baseType="lpstr">
      <vt:lpstr>Microsoft Yahei</vt:lpstr>
      <vt:lpstr>Monotype Sorts</vt:lpstr>
      <vt:lpstr>PMingLiU</vt:lpstr>
      <vt:lpstr>仿宋</vt:lpstr>
      <vt:lpstr>黑体</vt:lpstr>
      <vt:lpstr>楷体</vt:lpstr>
      <vt:lpstr>楷体_GB2312</vt:lpstr>
      <vt:lpstr>宋体</vt:lpstr>
      <vt:lpstr>Arial</vt:lpstr>
      <vt:lpstr>Calibri</vt:lpstr>
      <vt:lpstr>Symbol</vt:lpstr>
      <vt:lpstr>Times New Roman</vt:lpstr>
      <vt:lpstr>Wingdings</vt:lpstr>
      <vt:lpstr>大学物理模版-定稿3</vt:lpstr>
      <vt:lpstr>1_大学物理模版-定稿3</vt:lpstr>
      <vt:lpstr>1_第六版母版</vt:lpstr>
      <vt:lpstr>第六版母版</vt:lpstr>
      <vt:lpstr>2_第六版母版</vt:lpstr>
      <vt:lpstr>3_第六版母版</vt:lpstr>
      <vt:lpstr>2_大学物理模版-定稿3</vt:lpstr>
      <vt:lpstr>3_大学物理模版-定稿3</vt:lpstr>
      <vt:lpstr>4_第六版母版</vt:lpstr>
      <vt:lpstr>5_第六版母版</vt:lpstr>
      <vt:lpstr>1_默认设计模板</vt:lpstr>
      <vt:lpstr>6_第六版母版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江南大学理学院物理系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4-1 刚体的定轴转动</dc:title>
  <dc:creator>张薇</dc:creator>
  <cp:lastModifiedBy>Administrator</cp:lastModifiedBy>
  <cp:revision>506</cp:revision>
  <dcterms:created xsi:type="dcterms:W3CDTF">2001-03-15T01:39:43Z</dcterms:created>
  <dcterms:modified xsi:type="dcterms:W3CDTF">2024-03-19T10:18:40Z</dcterms:modified>
</cp:coreProperties>
</file>